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256" r:id="rId2"/>
    <p:sldId id="474" r:id="rId3"/>
    <p:sldId id="452" r:id="rId4"/>
    <p:sldId id="500" r:id="rId5"/>
    <p:sldId id="501" r:id="rId6"/>
    <p:sldId id="339" r:id="rId7"/>
    <p:sldId id="420" r:id="rId8"/>
    <p:sldId id="512" r:id="rId9"/>
    <p:sldId id="606" r:id="rId10"/>
    <p:sldId id="394" r:id="rId11"/>
    <p:sldId id="414" r:id="rId12"/>
    <p:sldId id="426" r:id="rId13"/>
    <p:sldId id="427" r:id="rId14"/>
    <p:sldId id="415" r:id="rId15"/>
    <p:sldId id="655" r:id="rId16"/>
    <p:sldId id="654" r:id="rId17"/>
    <p:sldId id="656" r:id="rId18"/>
    <p:sldId id="657" r:id="rId19"/>
    <p:sldId id="562" r:id="rId20"/>
    <p:sldId id="658" r:id="rId21"/>
    <p:sldId id="659" r:id="rId22"/>
    <p:sldId id="605" r:id="rId23"/>
    <p:sldId id="573" r:id="rId24"/>
    <p:sldId id="597" r:id="rId25"/>
    <p:sldId id="598" r:id="rId26"/>
    <p:sldId id="672" r:id="rId27"/>
    <p:sldId id="673" r:id="rId28"/>
    <p:sldId id="675" r:id="rId29"/>
    <p:sldId id="513" r:id="rId30"/>
    <p:sldId id="413" r:id="rId31"/>
    <p:sldId id="674" r:id="rId32"/>
  </p:sldIdLst>
  <p:sldSz cx="12192000" cy="6858000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5" autoAdjust="0"/>
    <p:restoredTop sz="94660"/>
  </p:normalViewPr>
  <p:slideViewPr>
    <p:cSldViewPr>
      <p:cViewPr varScale="1">
        <p:scale>
          <a:sx n="75" d="100"/>
          <a:sy n="75" d="100"/>
        </p:scale>
        <p:origin x="1186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Serum</a:t>
            </a:r>
            <a:r>
              <a:rPr lang="en-US" baseline="0"/>
              <a:t> </a:t>
            </a:r>
            <a:r>
              <a:rPr lang="en-US"/>
              <a:t>Haptoglobin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Haptoglobin</c:v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elete val="1"/>
          </c:dLbls>
          <c:errBars>
            <c:errBarType val="plus"/>
            <c:errValType val="cust"/>
            <c:noEndCap val="0"/>
            <c:plus>
              <c:numRef>
                <c:f>Haptoglobin!$M$28:$M$30</c:f>
                <c:numCache>
                  <c:formatCode>General</c:formatCode>
                  <c:ptCount val="3"/>
                  <c:pt idx="0">
                    <c:v>41.520800000000001</c:v>
                  </c:pt>
                  <c:pt idx="1">
                    <c:v>42.618499999999997</c:v>
                  </c:pt>
                  <c:pt idx="2">
                    <c:v>39.113700000000001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Haptoglobin!$K$28:$K$30</c:f>
              <c:strCache>
                <c:ptCount val="3"/>
                <c:pt idx="0">
                  <c:v>Pro + Salm</c:v>
                </c:pt>
                <c:pt idx="1">
                  <c:v>Control</c:v>
                </c:pt>
                <c:pt idx="2">
                  <c:v>Control + Salm</c:v>
                </c:pt>
              </c:strCache>
            </c:strRef>
          </c:cat>
          <c:val>
            <c:numRef>
              <c:f>Haptoglobin!$L$28:$L$30</c:f>
              <c:numCache>
                <c:formatCode>General</c:formatCode>
                <c:ptCount val="3"/>
                <c:pt idx="0">
                  <c:v>178.09</c:v>
                </c:pt>
                <c:pt idx="1">
                  <c:v>293.08999999999997</c:v>
                </c:pt>
                <c:pt idx="2">
                  <c:v>292.01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B-4918-9B4F-FF68D6ECF2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931776"/>
        <c:axId val="179851648"/>
      </c:barChart>
      <c:catAx>
        <c:axId val="17993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51648"/>
        <c:crosses val="autoZero"/>
        <c:auto val="1"/>
        <c:lblAlgn val="ctr"/>
        <c:lblOffset val="100"/>
        <c:noMultiLvlLbl val="0"/>
      </c:catAx>
      <c:valAx>
        <c:axId val="17985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Serum haptoglobin, 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3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Villus height : Crypt depth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Duodenum</c:v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'Ileum Histology'!$S$33:$S$35</c:f>
                <c:numCache>
                  <c:formatCode>General</c:formatCode>
                  <c:ptCount val="3"/>
                  <c:pt idx="0">
                    <c:v>9.5000000000000001E-2</c:v>
                  </c:pt>
                  <c:pt idx="1">
                    <c:v>9.0999999999999998E-2</c:v>
                  </c:pt>
                  <c:pt idx="2">
                    <c:v>9.0999999999999998E-2</c:v>
                  </c:pt>
                </c:numCache>
              </c:numRef>
            </c:plus>
            <c:minus>
              <c:numRef>
                <c:f>'Duodenum Histology Graph'!$AH$4:$AH$6</c:f>
                <c:numCache>
                  <c:formatCode>General</c:formatCode>
                  <c:ptCount val="3"/>
                  <c:pt idx="0">
                    <c:v>0.15</c:v>
                  </c:pt>
                  <c:pt idx="1">
                    <c:v>0.14000000000000001</c:v>
                  </c:pt>
                  <c:pt idx="2">
                    <c:v>0.13</c:v>
                  </c:pt>
                </c:numCache>
              </c:numRef>
            </c:minus>
          </c:errBars>
          <c:cat>
            <c:strRef>
              <c:f>'Ileum Histology'!$J$33:$J$35</c:f>
              <c:strCache>
                <c:ptCount val="3"/>
                <c:pt idx="0">
                  <c:v>Pro + Salmonella</c:v>
                </c:pt>
                <c:pt idx="1">
                  <c:v>Control</c:v>
                </c:pt>
                <c:pt idx="2">
                  <c:v>Control + Salmonella</c:v>
                </c:pt>
              </c:strCache>
            </c:strRef>
          </c:cat>
          <c:val>
            <c:numRef>
              <c:f>'Duodenum Histology Graph'!$AG$4:$AG$6</c:f>
              <c:numCache>
                <c:formatCode>General</c:formatCode>
                <c:ptCount val="3"/>
                <c:pt idx="0">
                  <c:v>1.42</c:v>
                </c:pt>
                <c:pt idx="1">
                  <c:v>1.55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7-432D-95A5-82001D0790C4}"/>
            </c:ext>
          </c:extLst>
        </c:ser>
        <c:ser>
          <c:idx val="1"/>
          <c:order val="1"/>
          <c:tx>
            <c:v>Ileum</c:v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'Ileum Histology'!$S$33:$S$35</c:f>
                <c:numCache>
                  <c:formatCode>General</c:formatCode>
                  <c:ptCount val="3"/>
                  <c:pt idx="0">
                    <c:v>9.5000000000000001E-2</c:v>
                  </c:pt>
                  <c:pt idx="1">
                    <c:v>9.0999999999999998E-2</c:v>
                  </c:pt>
                  <c:pt idx="2">
                    <c:v>9.0999999999999998E-2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'Ileum Histology'!$R$33:$R$35</c:f>
              <c:numCache>
                <c:formatCode>General</c:formatCode>
                <c:ptCount val="3"/>
                <c:pt idx="0">
                  <c:v>2.4300000000000002</c:v>
                </c:pt>
                <c:pt idx="1">
                  <c:v>1.66</c:v>
                </c:pt>
                <c:pt idx="2">
                  <c:v>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87-432D-95A5-82001D079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470912"/>
        <c:axId val="180472448"/>
      </c:barChart>
      <c:catAx>
        <c:axId val="1804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472448"/>
        <c:crosses val="autoZero"/>
        <c:auto val="1"/>
        <c:lblAlgn val="ctr"/>
        <c:lblOffset val="100"/>
        <c:noMultiLvlLbl val="0"/>
      </c:catAx>
      <c:valAx>
        <c:axId val="180472448"/>
        <c:scaling>
          <c:orientation val="minMax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Ratio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47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0.20192</cdr:x>
      <cdr:y>0.39816</cdr:y>
    </cdr:from>
    <cdr:to>
      <cdr:x>0.24842</cdr:x>
      <cdr:y>0.47455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2013155"/>
          <a:ext cx="368503" cy="3862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cdr:txBody>
    </cdr:sp>
  </cdr:relSizeAnchor>
  <cdr:relSizeAnchor xmlns:cdr="http://schemas.openxmlformats.org/drawingml/2006/chartDrawing">
    <cdr:from>
      <cdr:x>0.5</cdr:x>
      <cdr:y>0.15071</cdr:y>
    </cdr:from>
    <cdr:to>
      <cdr:x>0.5625</cdr:x>
      <cdr:y>0.2271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62400" y="762000"/>
          <a:ext cx="495300" cy="3862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0.79808</cdr:x>
      <cdr:y>0.15071</cdr:y>
    </cdr:from>
    <cdr:to>
      <cdr:x>0.86058</cdr:x>
      <cdr:y>0.2271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24600" y="762000"/>
          <a:ext cx="495300" cy="3862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0.47573</cdr:x>
      <cdr:y>0.3871</cdr:y>
    </cdr:from>
    <cdr:to>
      <cdr:x>0.52427</cdr:x>
      <cdr:y>0.43548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733799" y="1828800"/>
          <a:ext cx="3810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cdr:txBody>
    </cdr:sp>
  </cdr:relSizeAnchor>
  <cdr:relSizeAnchor xmlns:cdr="http://schemas.openxmlformats.org/drawingml/2006/chartDrawing">
    <cdr:from>
      <cdr:x>0.7767</cdr:x>
      <cdr:y>0.66129</cdr:y>
    </cdr:from>
    <cdr:to>
      <cdr:x>0.83899</cdr:x>
      <cdr:y>0.72898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6096000" y="3124200"/>
          <a:ext cx="488889" cy="3197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cdr:txBody>
    </cdr:sp>
  </cdr:relSizeAnchor>
  <cdr:relSizeAnchor xmlns:cdr="http://schemas.openxmlformats.org/drawingml/2006/chartDrawing">
    <cdr:from>
      <cdr:x>0.27184</cdr:x>
      <cdr:y>0.12903</cdr:y>
    </cdr:from>
    <cdr:to>
      <cdr:x>0.33413</cdr:x>
      <cdr:y>0.19672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2133600" y="609600"/>
          <a:ext cx="488889" cy="3197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cdr:txBody>
    </cdr:sp>
  </cdr:relSizeAnchor>
  <cdr:relSizeAnchor xmlns:cdr="http://schemas.openxmlformats.org/drawingml/2006/chartDrawing">
    <cdr:from>
      <cdr:x>0.56311</cdr:x>
      <cdr:y>0.35484</cdr:y>
    </cdr:from>
    <cdr:to>
      <cdr:x>0.62539</cdr:x>
      <cdr:y>0.42254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419600" y="1676400"/>
          <a:ext cx="488811" cy="31984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cdr:txBody>
    </cdr:sp>
  </cdr:relSizeAnchor>
  <cdr:relSizeAnchor xmlns:cdr="http://schemas.openxmlformats.org/drawingml/2006/chartDrawing">
    <cdr:from>
      <cdr:x>0.86408</cdr:x>
      <cdr:y>0.41935</cdr:y>
    </cdr:from>
    <cdr:to>
      <cdr:x>0.90291</cdr:x>
      <cdr:y>0.48704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781800" y="1981177"/>
          <a:ext cx="304779" cy="31979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cdr:txBody>
    </cdr:sp>
  </cdr:relSizeAnchor>
  <cdr:relSizeAnchor xmlns:cdr="http://schemas.openxmlformats.org/drawingml/2006/chartDrawing">
    <cdr:from>
      <cdr:x>0.19417</cdr:x>
      <cdr:y>0.43176</cdr:y>
    </cdr:from>
    <cdr:to>
      <cdr:x>0.25645</cdr:x>
      <cdr:y>0.49946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1524000" y="2039797"/>
          <a:ext cx="488810" cy="31984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4D74FEF9-5EB6-4729-A033-110EAEA0D510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A0E5B426-02B6-49DD-B5B3-B0095AB26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8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D778CFF6-4F82-4CC4-994F-C2D13D5A76AA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5325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3725"/>
            <a:ext cx="5557520" cy="4171950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B9EAEAE5-CD0E-4AB5-91CE-BA923459C2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5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9AA7-E3FB-4C90-857D-FD678D500E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66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9AA7-E3FB-4C90-857D-FD678D500E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4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0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6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9D3AC-BB15-4A84-8972-EA1D01213F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EAE5-CD0E-4AB5-91CE-BA923459C2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pic>
        <p:nvPicPr>
          <p:cNvPr id="3094" name="Picture 22" descr="TTU 2 Title Pag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1" y="-3175"/>
            <a:ext cx="1471083" cy="11398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1" y="-42863"/>
            <a:ext cx="10018183" cy="1143001"/>
          </a:xfr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1" y="3076575"/>
            <a:ext cx="85344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9484" y="-25400"/>
            <a:ext cx="2743200" cy="6681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884" y="-25400"/>
            <a:ext cx="8026400" cy="668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884" y="21304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1304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9151" y="-25400"/>
            <a:ext cx="10020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9884" y="213042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43" name="Picture 19" descr="TTU 2 Title Page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36251" y="-3175"/>
            <a:ext cx="1471083" cy="1139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742950" indent="-228600" algn="l" rtl="0" eaLnBrk="1" fontAlgn="base" hangingPunct="1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</a:defRPr>
      </a:lvl3pPr>
      <a:lvl4pPr marL="1258888" indent="-228600" algn="l" rtl="0" eaLnBrk="1" fontAlgn="base" hangingPunct="1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2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879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allou@tt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allou@ttu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10610851" cy="1143000"/>
          </a:xfrm>
        </p:spPr>
        <p:txBody>
          <a:bodyPr wrap="square" anchor="ctr">
            <a:normAutofit/>
          </a:bodyPr>
          <a:lstStyle/>
          <a:p>
            <a:r>
              <a:rPr lang="en-US" sz="3200" b="1" dirty="0"/>
              <a:t>Nutraceuticals as an Alternative Strategy to the Use of Antimicrobials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436989" y="3200400"/>
            <a:ext cx="5458883" cy="4141789"/>
          </a:xfrm>
        </p:spPr>
        <p:txBody>
          <a:bodyPr wrap="square" anchor="t">
            <a:normAutofit/>
          </a:bodyPr>
          <a:lstStyle/>
          <a:p>
            <a:r>
              <a:rPr lang="en-US" sz="2400" b="1" dirty="0"/>
              <a:t>Michael A. Ballou, Ph.D.</a:t>
            </a:r>
          </a:p>
          <a:p>
            <a:r>
              <a:rPr lang="en-US" sz="2400" b="1" dirty="0"/>
              <a:t>Professor and Chair</a:t>
            </a:r>
            <a:endParaRPr lang="en-US" sz="2400" dirty="0"/>
          </a:p>
          <a:p>
            <a:r>
              <a:rPr lang="en-US" sz="2400" dirty="0"/>
              <a:t>Department of Veterinary Sciences</a:t>
            </a:r>
          </a:p>
          <a:p>
            <a:r>
              <a:rPr lang="en-US" sz="2400" dirty="0"/>
              <a:t>Texas Tech University, Lubbock, TX</a:t>
            </a:r>
          </a:p>
          <a:p>
            <a:r>
              <a:rPr lang="en-US" sz="2400" dirty="0">
                <a:hlinkClick r:id="rId3"/>
              </a:rPr>
              <a:t>Michael.Ballou@ttu.edu</a:t>
            </a:r>
            <a:endParaRPr lang="en-US" sz="2400" dirty="0"/>
          </a:p>
          <a:p>
            <a:r>
              <a:rPr lang="en-US" sz="2400" dirty="0"/>
              <a:t>(806) 543-5653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AF456E-C43E-0820-4F64-49EC790F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67" y="1443703"/>
            <a:ext cx="5384800" cy="53848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7AE5-90F5-944A-AC03-14BB6148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2332701"/>
            <a:ext cx="1971675" cy="1910443"/>
          </a:xfrm>
          <a:noFill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700" kern="1200">
                <a:solidFill>
                  <a:srgbClr val="FFFFFF"/>
                </a:solidFill>
              </a:rPr>
              <a:t>Post Day 1 Colostrum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157955-12A1-4E86-A27A-45306127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47" y="1636121"/>
            <a:ext cx="7799508" cy="46212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F7719C-8150-46C2-9235-4A7984509706}"/>
              </a:ext>
            </a:extLst>
          </p:cNvPr>
          <p:cNvSpPr txBox="1"/>
          <p:nvPr/>
        </p:nvSpPr>
        <p:spPr>
          <a:xfrm>
            <a:off x="10058400" y="6478199"/>
            <a:ext cx="18493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Chamorro et al., 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8EF31-3574-422B-8CA2-36CA9665F1CC}"/>
              </a:ext>
            </a:extLst>
          </p:cNvPr>
          <p:cNvSpPr txBox="1"/>
          <p:nvPr/>
        </p:nvSpPr>
        <p:spPr>
          <a:xfrm>
            <a:off x="8534400" y="5334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64 g of IgG per day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Low Mortality - 2/202 calves died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$0.20 - $0.30 / g IgG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44283B-5CF8-271B-29B6-B45E222CDEA4}"/>
              </a:ext>
            </a:extLst>
          </p:cNvPr>
          <p:cNvSpPr txBox="1">
            <a:spLocks/>
          </p:cNvSpPr>
          <p:nvPr/>
        </p:nvSpPr>
        <p:spPr bwMode="auto">
          <a:xfrm>
            <a:off x="228600" y="-25400"/>
            <a:ext cx="8839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/>
              <a:t>Post-Day 1 Colostrum</a:t>
            </a:r>
          </a:p>
        </p:txBody>
      </p:sp>
    </p:spTree>
    <p:extLst>
      <p:ext uri="{BB962C8B-B14F-4D97-AF65-F5344CB8AC3E}">
        <p14:creationId xmlns:p14="http://schemas.microsoft.com/office/powerpoint/2010/main" val="140903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B026C2-A4DE-4889-A5C9-AE250EE0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15708"/>
            <a:ext cx="6944032" cy="2532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FB296C-3C9D-4CB3-B0C4-97911732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25" y="3964181"/>
            <a:ext cx="9143289" cy="2760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CF7AE5-90F5-944A-AC03-14BB6148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15708"/>
            <a:ext cx="2064266" cy="20319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950" kern="1200" dirty="0"/>
              <a:t>Post Day 1 Colostrum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EFD21-6137-40C7-A31B-8C6ABB5B390D}"/>
              </a:ext>
            </a:extLst>
          </p:cNvPr>
          <p:cNvSpPr txBox="1"/>
          <p:nvPr/>
        </p:nvSpPr>
        <p:spPr>
          <a:xfrm>
            <a:off x="10058400" y="6425061"/>
            <a:ext cx="18493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Chamorro et al., 2017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FFAAE8-8501-CEB1-94DE-DC88CD1C3DBF}"/>
              </a:ext>
            </a:extLst>
          </p:cNvPr>
          <p:cNvSpPr txBox="1">
            <a:spLocks/>
          </p:cNvSpPr>
          <p:nvPr/>
        </p:nvSpPr>
        <p:spPr bwMode="auto">
          <a:xfrm>
            <a:off x="228600" y="-25400"/>
            <a:ext cx="88392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/>
              <a:t>Post-Day 1 Colostrum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5A7434-0BF7-4C43-1DF6-D9FC19BCA8A2}"/>
              </a:ext>
            </a:extLst>
          </p:cNvPr>
          <p:cNvSpPr/>
          <p:nvPr/>
        </p:nvSpPr>
        <p:spPr>
          <a:xfrm>
            <a:off x="771832" y="4576868"/>
            <a:ext cx="8915400" cy="368808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30623-49E8-FA70-3482-7F0354694CE4}"/>
              </a:ext>
            </a:extLst>
          </p:cNvPr>
          <p:cNvSpPr txBox="1"/>
          <p:nvPr/>
        </p:nvSpPr>
        <p:spPr>
          <a:xfrm>
            <a:off x="10027920" y="21049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No Difference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25420-AC9B-4D0F-D3FA-3AB29AE04431}"/>
              </a:ext>
            </a:extLst>
          </p:cNvPr>
          <p:cNvSpPr txBox="1"/>
          <p:nvPr/>
        </p:nvSpPr>
        <p:spPr>
          <a:xfrm>
            <a:off x="9928394" y="4546388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19% vs 70%</a:t>
            </a:r>
          </a:p>
        </p:txBody>
      </p:sp>
    </p:spTree>
    <p:extLst>
      <p:ext uri="{BB962C8B-B14F-4D97-AF65-F5344CB8AC3E}">
        <p14:creationId xmlns:p14="http://schemas.microsoft.com/office/powerpoint/2010/main" val="41352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7AE5-90F5-944A-AC03-14BB6148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2332701"/>
            <a:ext cx="1971675" cy="1910443"/>
          </a:xfrm>
          <a:noFill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700" kern="1200">
                <a:solidFill>
                  <a:srgbClr val="FFFFFF"/>
                </a:solidFill>
              </a:rPr>
              <a:t>Post Day 1 Colostrum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7719C-8150-46C2-9235-4A7984509706}"/>
              </a:ext>
            </a:extLst>
          </p:cNvPr>
          <p:cNvSpPr txBox="1"/>
          <p:nvPr/>
        </p:nvSpPr>
        <p:spPr>
          <a:xfrm>
            <a:off x="10058400" y="6399615"/>
            <a:ext cx="18493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Berge et al., 2009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8EF31-3574-422B-8CA2-36CA9665F1CC}"/>
              </a:ext>
            </a:extLst>
          </p:cNvPr>
          <p:cNvSpPr txBox="1"/>
          <p:nvPr/>
        </p:nvSpPr>
        <p:spPr>
          <a:xfrm>
            <a:off x="9525000" y="54665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20 g of IgG per day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$0.20 - $0.30 / g IgG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956FD-C801-4A59-A487-CA90A369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8901879" cy="40370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3B36AA-7B7A-4BA0-9B1C-7AAF1FC75DDD}"/>
              </a:ext>
            </a:extLst>
          </p:cNvPr>
          <p:cNvSpPr txBox="1">
            <a:spLocks/>
          </p:cNvSpPr>
          <p:nvPr/>
        </p:nvSpPr>
        <p:spPr bwMode="auto">
          <a:xfrm>
            <a:off x="228600" y="-25400"/>
            <a:ext cx="8839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/>
              <a:t>Post-Day 1 Colostrum</a:t>
            </a:r>
          </a:p>
        </p:txBody>
      </p:sp>
    </p:spTree>
    <p:extLst>
      <p:ext uri="{BB962C8B-B14F-4D97-AF65-F5344CB8AC3E}">
        <p14:creationId xmlns:p14="http://schemas.microsoft.com/office/powerpoint/2010/main" val="274329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7AE5-90F5-944A-AC03-14BB6148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953" y="1237296"/>
            <a:ext cx="2913856" cy="1145056"/>
          </a:xfrm>
          <a:prstGeom prst="ellipse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250" dirty="0"/>
              <a:t>Post Day 1 Colostrum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EFD21-6137-40C7-A31B-8C6ABB5B390D}"/>
              </a:ext>
            </a:extLst>
          </p:cNvPr>
          <p:cNvSpPr txBox="1"/>
          <p:nvPr/>
        </p:nvSpPr>
        <p:spPr>
          <a:xfrm>
            <a:off x="5233003" y="1237296"/>
            <a:ext cx="4957441" cy="11450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Mortality and Diarrhea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89C23-E4AE-46B0-BD6F-2427DB7EEB95}"/>
              </a:ext>
            </a:extLst>
          </p:cNvPr>
          <p:cNvSpPr txBox="1"/>
          <p:nvPr/>
        </p:nvSpPr>
        <p:spPr>
          <a:xfrm>
            <a:off x="10009831" y="6373427"/>
            <a:ext cx="18493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Berge et al., 2009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9347DE-B87D-F5AB-E7E3-A7470CD3D353}"/>
              </a:ext>
            </a:extLst>
          </p:cNvPr>
          <p:cNvSpPr txBox="1">
            <a:spLocks/>
          </p:cNvSpPr>
          <p:nvPr/>
        </p:nvSpPr>
        <p:spPr bwMode="auto">
          <a:xfrm>
            <a:off x="228600" y="-25400"/>
            <a:ext cx="8839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/>
              <a:t>Post-Day 1 Colostrum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2FAA5-7671-47B5-85B1-E5AA5950A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652" y="1785694"/>
            <a:ext cx="8369528" cy="4310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04CD90-67A6-7231-F4AB-3230B6A76805}"/>
              </a:ext>
            </a:extLst>
          </p:cNvPr>
          <p:cNvSpPr txBox="1"/>
          <p:nvPr/>
        </p:nvSpPr>
        <p:spPr>
          <a:xfrm>
            <a:off x="1143000" y="2969166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No Difference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AAB75-606F-4D45-A760-988F56FFF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6" y="1381460"/>
            <a:ext cx="6242407" cy="5118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A10A3-FED8-228E-F98C-3926CDB9A2F1}"/>
              </a:ext>
            </a:extLst>
          </p:cNvPr>
          <p:cNvSpPr txBox="1"/>
          <p:nvPr/>
        </p:nvSpPr>
        <p:spPr>
          <a:xfrm>
            <a:off x="1432252" y="4067437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25% vs    40-50%</a:t>
            </a:r>
          </a:p>
        </p:txBody>
      </p:sp>
    </p:spTree>
    <p:extLst>
      <p:ext uri="{BB962C8B-B14F-4D97-AF65-F5344CB8AC3E}">
        <p14:creationId xmlns:p14="http://schemas.microsoft.com/office/powerpoint/2010/main" val="771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7AE5-90F5-944A-AC03-14BB6148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215" y="1760333"/>
            <a:ext cx="2002055" cy="1335881"/>
          </a:xfrm>
          <a:prstGeom prst="ellipse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400" kern="1200">
                <a:solidFill>
                  <a:srgbClr val="FFFFFF"/>
                </a:solidFill>
              </a:rPr>
              <a:t>Post Day 1 Colostrum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DD1562-A58E-6A07-8D47-8714806BF22A}"/>
              </a:ext>
            </a:extLst>
          </p:cNvPr>
          <p:cNvSpPr txBox="1">
            <a:spLocks/>
          </p:cNvSpPr>
          <p:nvPr/>
        </p:nvSpPr>
        <p:spPr bwMode="auto">
          <a:xfrm>
            <a:off x="228600" y="-25400"/>
            <a:ext cx="8839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/>
              <a:t>Post-Day 1 Colostrum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44713D-38E8-93D6-15B9-3E21068A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7745"/>
            <a:ext cx="9144000" cy="23804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A69BA8-6778-725F-5F1E-D8BCA42FD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200400"/>
            <a:ext cx="585622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7AE5-90F5-944A-AC03-14BB6148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215" y="1760333"/>
            <a:ext cx="2002055" cy="1335881"/>
          </a:xfrm>
          <a:prstGeom prst="ellipse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400" kern="1200">
                <a:solidFill>
                  <a:srgbClr val="FFFFFF"/>
                </a:solidFill>
              </a:rPr>
              <a:t>Post Day 1 Colostrum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DD1562-A58E-6A07-8D47-8714806BF22A}"/>
              </a:ext>
            </a:extLst>
          </p:cNvPr>
          <p:cNvSpPr txBox="1">
            <a:spLocks/>
          </p:cNvSpPr>
          <p:nvPr/>
        </p:nvSpPr>
        <p:spPr bwMode="auto">
          <a:xfrm>
            <a:off x="228600" y="-25400"/>
            <a:ext cx="8839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/>
              <a:t>Post-Day 1 Colostrum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9793F-BC64-9AFF-10F1-044AE707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7974"/>
            <a:ext cx="7772400" cy="3659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647A9-6D79-C02E-980B-7A17B8410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628" y="4896473"/>
            <a:ext cx="9144000" cy="18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2BD23-83FE-97CF-0EEF-7668E9031148}"/>
              </a:ext>
            </a:extLst>
          </p:cNvPr>
          <p:cNvSpPr txBox="1"/>
          <p:nvPr/>
        </p:nvSpPr>
        <p:spPr>
          <a:xfrm>
            <a:off x="685800" y="609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+6.6 </a:t>
            </a:r>
            <a:r>
              <a:rPr lang="en-US" sz="2400" b="1" dirty="0" err="1"/>
              <a:t>lbs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1F1EB-E018-EB56-A89B-A4C3D1DC8B53}"/>
              </a:ext>
            </a:extLst>
          </p:cNvPr>
          <p:cNvSpPr txBox="1"/>
          <p:nvPr/>
        </p:nvSpPr>
        <p:spPr>
          <a:xfrm>
            <a:off x="8458200" y="22098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Reduced Inflammation</a:t>
            </a:r>
          </a:p>
        </p:txBody>
      </p:sp>
    </p:spTree>
    <p:extLst>
      <p:ext uri="{BB962C8B-B14F-4D97-AF65-F5344CB8AC3E}">
        <p14:creationId xmlns:p14="http://schemas.microsoft.com/office/powerpoint/2010/main" val="41489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7AE5-90F5-944A-AC03-14BB6148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215" y="1760333"/>
            <a:ext cx="2002055" cy="1335881"/>
          </a:xfrm>
          <a:prstGeom prst="ellipse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400" kern="1200">
                <a:solidFill>
                  <a:srgbClr val="FFFFFF"/>
                </a:solidFill>
              </a:rPr>
              <a:t>Post Day 1 Colostrum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DD1562-A58E-6A07-8D47-8714806BF22A}"/>
              </a:ext>
            </a:extLst>
          </p:cNvPr>
          <p:cNvSpPr txBox="1">
            <a:spLocks/>
          </p:cNvSpPr>
          <p:nvPr/>
        </p:nvSpPr>
        <p:spPr bwMode="auto">
          <a:xfrm>
            <a:off x="228600" y="-25400"/>
            <a:ext cx="8839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/>
              <a:t>Post-Day 1 Colostrum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B9E1B3-445A-B9D1-3BCC-CC0D098F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9" y="1224396"/>
            <a:ext cx="9144000" cy="2262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D6F70A-BF56-B916-5DA6-160FEBD32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3542049"/>
            <a:ext cx="10435145" cy="27063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68DCE6-B8CC-9CAF-A233-D4D1BF93D284}"/>
              </a:ext>
            </a:extLst>
          </p:cNvPr>
          <p:cNvSpPr txBox="1"/>
          <p:nvPr/>
        </p:nvSpPr>
        <p:spPr>
          <a:xfrm>
            <a:off x="3124200" y="4191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~20g/L IgG</a:t>
            </a:r>
          </a:p>
        </p:txBody>
      </p:sp>
    </p:spTree>
    <p:extLst>
      <p:ext uri="{BB962C8B-B14F-4D97-AF65-F5344CB8AC3E}">
        <p14:creationId xmlns:p14="http://schemas.microsoft.com/office/powerpoint/2010/main" val="760116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826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Plasma</a:t>
            </a:r>
            <a:endParaRPr lang="en-US" sz="2400" dirty="0"/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381000" y="1402082"/>
            <a:ext cx="9601201" cy="469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8001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charset="0"/>
              <a:buChar char="§"/>
              <a:defRPr sz="2400" kern="120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i="1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573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1828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1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cs typeface="+mn-cs"/>
              </a:rPr>
              <a:t>Spray Dried Plasma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+mn-cs"/>
              </a:rPr>
              <a:t>Fed a plasma-based colostrum supplement </a:t>
            </a:r>
          </a:p>
          <a:p>
            <a:pPr marL="131445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+mn-cs"/>
              </a:rPr>
              <a:t>454 in total volume of 2L first feeding in calf ranch</a:t>
            </a:r>
          </a:p>
          <a:p>
            <a:pPr marL="1314450" lvl="2" indent="-4572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cs typeface="+mn-cs"/>
            </a:endParaRPr>
          </a:p>
          <a:p>
            <a:pPr marL="1314450" lvl="2" indent="-4572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cs typeface="+mn-cs"/>
            </a:endParaRPr>
          </a:p>
          <a:p>
            <a:pPr marL="1314450" lvl="2" indent="-4572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cs typeface="+mn-cs"/>
            </a:endParaRPr>
          </a:p>
          <a:p>
            <a:pPr marL="857250" lvl="2" indent="0" eaLnBrk="1" hangingPunct="1">
              <a:buNone/>
              <a:defRPr/>
            </a:pPr>
            <a:endParaRPr lang="en-US" sz="2400" dirty="0"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B1087-3225-45A1-93D5-CB25512828D7}"/>
              </a:ext>
            </a:extLst>
          </p:cNvPr>
          <p:cNvSpPr txBox="1"/>
          <p:nvPr/>
        </p:nvSpPr>
        <p:spPr>
          <a:xfrm>
            <a:off x="8191501" y="6518604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Langenkamp &amp; Ballou (ongoing)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7521270F-C720-2EA3-B75F-E625918F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83697"/>
            <a:ext cx="6705600" cy="373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A1A67-B70E-DCDD-6C52-9F4EA16ECDBD}"/>
              </a:ext>
            </a:extLst>
          </p:cNvPr>
          <p:cNvSpPr txBox="1"/>
          <p:nvPr/>
        </p:nvSpPr>
        <p:spPr>
          <a:xfrm>
            <a:off x="6172200" y="3429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P=0.939</a:t>
            </a:r>
          </a:p>
        </p:txBody>
      </p:sp>
    </p:spTree>
    <p:extLst>
      <p:ext uri="{BB962C8B-B14F-4D97-AF65-F5344CB8AC3E}">
        <p14:creationId xmlns:p14="http://schemas.microsoft.com/office/powerpoint/2010/main" val="678691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826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Plasma</a:t>
            </a:r>
            <a:endParaRPr lang="en-US" sz="2400" dirty="0"/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533400" y="1402081"/>
            <a:ext cx="9683117" cy="50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8001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charset="0"/>
              <a:buChar char="§"/>
              <a:defRPr sz="2400" kern="120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i="1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573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1828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1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cs typeface="+mn-cs"/>
              </a:rPr>
              <a:t>Spray Dried Plasma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+mn-cs"/>
              </a:rPr>
              <a:t>Approximately 22.2% IgG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B1087-3225-45A1-93D5-CB25512828D7}"/>
              </a:ext>
            </a:extLst>
          </p:cNvPr>
          <p:cNvSpPr txBox="1"/>
          <p:nvPr/>
        </p:nvSpPr>
        <p:spPr>
          <a:xfrm>
            <a:off x="8153400" y="6473509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Nollet</a:t>
            </a:r>
            <a:r>
              <a:rPr lang="en-US" sz="1400" dirty="0"/>
              <a:t> et al. (1999)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AB9E5-506A-4F96-BBB7-D67D2C1EF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06" y="3485536"/>
            <a:ext cx="6840794" cy="3080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F7A64-B5FA-4EAD-BC64-D149A8408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449922"/>
            <a:ext cx="6793710" cy="20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02" y="-25400"/>
            <a:ext cx="8845499" cy="1143000"/>
          </a:xfrm>
        </p:spPr>
        <p:txBody>
          <a:bodyPr/>
          <a:lstStyle/>
          <a:p>
            <a:r>
              <a:rPr lang="en-US" sz="4000" dirty="0"/>
              <a:t>Yeast cell wall fractions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2302" y="1371600"/>
            <a:ext cx="5486400" cy="4953000"/>
          </a:xfrm>
        </p:spPr>
        <p:txBody>
          <a:bodyPr>
            <a:normAutofit/>
          </a:bodyPr>
          <a:lstStyle/>
          <a:p>
            <a:pPr marL="284163" indent="-28416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/>
              <a:t>Yeast cell wall</a:t>
            </a:r>
          </a:p>
          <a:p>
            <a:pPr>
              <a:buClr>
                <a:schemeClr val="accent1"/>
              </a:buClr>
            </a:pPr>
            <a:r>
              <a:rPr lang="en-US" sz="2800" b="1" dirty="0"/>
              <a:t>        (MOS &amp; </a:t>
            </a:r>
            <a:r>
              <a:rPr lang="el-GR" sz="2800" b="1" dirty="0"/>
              <a:t>β</a:t>
            </a:r>
            <a:r>
              <a:rPr lang="en-US" sz="2800" b="1" dirty="0"/>
              <a:t>-glucans)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b="1" dirty="0"/>
              <a:t>Whole yeast cell wall </a:t>
            </a:r>
            <a:r>
              <a:rPr lang="en-US" dirty="0"/>
              <a:t>– insoluble cell wall is extracted from a culture of yeast.</a:t>
            </a:r>
            <a:endParaRPr lang="en-US" b="1" dirty="0"/>
          </a:p>
          <a:p>
            <a:pPr marL="1027113" lvl="2" indent="-284163">
              <a:buClr>
                <a:schemeClr val="accent1"/>
              </a:buClr>
            </a:pPr>
            <a:r>
              <a:rPr lang="en-US" b="1" dirty="0"/>
              <a:t>Polysaccharides (30 -60%) </a:t>
            </a:r>
            <a:r>
              <a:rPr lang="en-US" dirty="0"/>
              <a:t>– </a:t>
            </a:r>
            <a:r>
              <a:rPr lang="el-GR" dirty="0"/>
              <a:t>β</a:t>
            </a:r>
            <a:r>
              <a:rPr lang="en-US" dirty="0"/>
              <a:t>-</a:t>
            </a:r>
            <a:r>
              <a:rPr lang="en-US" dirty="0" err="1"/>
              <a:t>Glucan</a:t>
            </a:r>
            <a:r>
              <a:rPr lang="en-US" dirty="0"/>
              <a:t> and </a:t>
            </a:r>
            <a:r>
              <a:rPr lang="en-US" dirty="0" err="1"/>
              <a:t>Mannan</a:t>
            </a:r>
            <a:r>
              <a:rPr lang="en-US" dirty="0"/>
              <a:t> Polymers. Yeast cell wall contains typically between 5 to 30% of each.</a:t>
            </a:r>
          </a:p>
          <a:p>
            <a:pPr marL="1027113" lvl="2" indent="-284163">
              <a:buClr>
                <a:schemeClr val="accent1"/>
              </a:buClr>
            </a:pPr>
            <a:r>
              <a:rPr lang="en-US" b="1" dirty="0"/>
              <a:t>Proteins (30%) </a:t>
            </a:r>
            <a:r>
              <a:rPr lang="en-US" dirty="0"/>
              <a:t>– Most of the protein is linked to the </a:t>
            </a:r>
            <a:r>
              <a:rPr lang="en-US" dirty="0" err="1"/>
              <a:t>Mannan</a:t>
            </a:r>
            <a:r>
              <a:rPr lang="en-US" dirty="0"/>
              <a:t> Polymers </a:t>
            </a:r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514350" lvl="2" indent="0">
              <a:buNone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1030288" lvl="3" indent="0">
              <a:buNone/>
              <a:tabLst>
                <a:tab pos="288925" algn="l"/>
              </a:tabLst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23" y="1905000"/>
            <a:ext cx="61847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5400"/>
            <a:ext cx="9501189" cy="1143000"/>
          </a:xfrm>
        </p:spPr>
        <p:txBody>
          <a:bodyPr/>
          <a:lstStyle/>
          <a:p>
            <a:r>
              <a:rPr lang="en-US" sz="4000" dirty="0"/>
              <a:t>Topics to be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10094913" cy="4525963"/>
          </a:xfrm>
        </p:spPr>
        <p:txBody>
          <a:bodyPr/>
          <a:lstStyle/>
          <a:p>
            <a:pPr marL="284163" indent="-28416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Why do pre-weaned calves get sick?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/>
              <a:t>Development of gastrointestinal immunity</a:t>
            </a:r>
          </a:p>
          <a:p>
            <a:pPr marL="284163" indent="-28416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Nutrition and immunity of calves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/>
              <a:t>Reduce interaction of potential pathogens with calf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/>
              <a:t>Stimulate gastrointestinal immunity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/>
              <a:t>Stimulate adaptive immune development</a:t>
            </a:r>
          </a:p>
        </p:txBody>
      </p:sp>
    </p:spTree>
    <p:extLst>
      <p:ext uri="{BB962C8B-B14F-4D97-AF65-F5344CB8AC3E}">
        <p14:creationId xmlns:p14="http://schemas.microsoft.com/office/powerpoint/2010/main" val="36745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8839201" cy="1143000"/>
          </a:xfrm>
        </p:spPr>
        <p:txBody>
          <a:bodyPr/>
          <a:lstStyle/>
          <a:p>
            <a:r>
              <a:rPr lang="en-US" sz="4000" dirty="0"/>
              <a:t>Yeast cell wall fractions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47AC0-1BD1-5F79-77F3-5AEF7127F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966941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9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8839202" cy="1143000"/>
          </a:xfrm>
        </p:spPr>
        <p:txBody>
          <a:bodyPr/>
          <a:lstStyle/>
          <a:p>
            <a:r>
              <a:rPr lang="en-US" sz="4000" dirty="0"/>
              <a:t>Yeast cell wall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45774-B102-8705-0EB9-1252CD82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11426622" cy="4822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1D8F5D-7E14-80F3-9749-29B06C2D1BF4}"/>
              </a:ext>
            </a:extLst>
          </p:cNvPr>
          <p:cNvSpPr txBox="1"/>
          <p:nvPr/>
        </p:nvSpPr>
        <p:spPr>
          <a:xfrm>
            <a:off x="8191501" y="6518604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Davis et al.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26901-BC14-CD25-48C7-1F73A7E6F6BE}"/>
              </a:ext>
            </a:extLst>
          </p:cNvPr>
          <p:cNvSpPr txBox="1"/>
          <p:nvPr/>
        </p:nvSpPr>
        <p:spPr>
          <a:xfrm>
            <a:off x="6096000" y="610911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+5.1 </a:t>
            </a:r>
            <a:r>
              <a:rPr lang="en-US" sz="2400" b="1" dirty="0" err="1"/>
              <a:t>lbs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8E99A-A1ED-DF58-235D-DDF13A3B5979}"/>
              </a:ext>
            </a:extLst>
          </p:cNvPr>
          <p:cNvSpPr txBox="1"/>
          <p:nvPr/>
        </p:nvSpPr>
        <p:spPr>
          <a:xfrm>
            <a:off x="7924800" y="610911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+8.4 </a:t>
            </a:r>
            <a:r>
              <a:rPr lang="en-US" sz="2400" b="1" dirty="0" err="1"/>
              <a:t>lbs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17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5400"/>
            <a:ext cx="8915401" cy="1143000"/>
          </a:xfrm>
        </p:spPr>
        <p:txBody>
          <a:bodyPr/>
          <a:lstStyle/>
          <a:p>
            <a:r>
              <a:rPr lang="en-US" sz="4000" dirty="0"/>
              <a:t>Direct fed </a:t>
            </a:r>
            <a:r>
              <a:rPr lang="en-US" sz="4000" dirty="0" err="1"/>
              <a:t>microbials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9790113" cy="4953000"/>
          </a:xfrm>
        </p:spPr>
        <p:txBody>
          <a:bodyPr>
            <a:normAutofit/>
          </a:bodyPr>
          <a:lstStyle/>
          <a:p>
            <a:pPr marL="284163" indent="-28416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 Direct fed </a:t>
            </a:r>
            <a:r>
              <a:rPr lang="en-US" dirty="0" err="1"/>
              <a:t>microbials</a:t>
            </a:r>
            <a:endParaRPr lang="en-US" dirty="0"/>
          </a:p>
          <a:p>
            <a:pPr marL="684213" lvl="1" indent="-284163">
              <a:buClr>
                <a:schemeClr val="accent1"/>
              </a:buClr>
            </a:pPr>
            <a:r>
              <a:rPr lang="en-US" dirty="0"/>
              <a:t>Probiotics – are live microorganisms that are thought to be beneficial to the host organism</a:t>
            </a:r>
          </a:p>
          <a:p>
            <a:pPr marL="1027113" lvl="2" indent="-284163">
              <a:buClr>
                <a:schemeClr val="accent1"/>
              </a:buClr>
            </a:pPr>
            <a:r>
              <a:rPr lang="en-US" sz="2000" dirty="0"/>
              <a:t>Include Lactobacillus </a:t>
            </a:r>
            <a:r>
              <a:rPr lang="en-US" sz="2000" dirty="0" err="1"/>
              <a:t>sp</a:t>
            </a:r>
            <a:r>
              <a:rPr lang="en-US" sz="2000" dirty="0"/>
              <a:t>, Bifidobacterium </a:t>
            </a:r>
            <a:r>
              <a:rPr lang="en-US" sz="2000" dirty="0" err="1"/>
              <a:t>sp</a:t>
            </a:r>
            <a:r>
              <a:rPr lang="en-US" sz="2000" dirty="0"/>
              <a:t>, Saccharomyces </a:t>
            </a:r>
            <a:r>
              <a:rPr lang="en-US" sz="2000" dirty="0" err="1"/>
              <a:t>sp</a:t>
            </a:r>
            <a:r>
              <a:rPr lang="en-US" sz="2000" dirty="0"/>
              <a:t>, Enterococcus, Bacillus sp.</a:t>
            </a:r>
          </a:p>
          <a:p>
            <a:pPr marL="684213" lvl="1" indent="-284163">
              <a:buClr>
                <a:schemeClr val="accent1"/>
              </a:buClr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1027113" lvl="2" indent="-284163">
              <a:buClr>
                <a:schemeClr val="accent1"/>
              </a:buClr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514350" lvl="2" indent="0">
              <a:buNone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1030288" lvl="3" indent="0">
              <a:buNone/>
              <a:tabLst>
                <a:tab pos="288925" algn="l"/>
              </a:tabLs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02996"/>
            <a:ext cx="3276600" cy="2773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1" y="4191000"/>
            <a:ext cx="3464290" cy="21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9424989" cy="1143000"/>
          </a:xfrm>
        </p:spPr>
        <p:txBody>
          <a:bodyPr/>
          <a:lstStyle/>
          <a:p>
            <a:r>
              <a:rPr lang="en-US" sz="4000" dirty="0">
                <a:latin typeface="Times New Roman" charset="0"/>
                <a:ea typeface="ＭＳ Ｐゴシック" charset="0"/>
              </a:rPr>
              <a:t>Direct fed </a:t>
            </a:r>
            <a:r>
              <a:rPr lang="en-US" sz="4000" dirty="0" err="1">
                <a:latin typeface="Times New Roman" charset="0"/>
                <a:ea typeface="ＭＳ Ｐゴシック" charset="0"/>
              </a:rPr>
              <a:t>microbials</a:t>
            </a:r>
            <a:endParaRPr lang="en-US" sz="40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5CD40-D432-4C5F-D347-29FB7B8A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6934200" cy="242298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1C845FA-DB88-4C31-98CD-A07B9A03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2799"/>
            <a:ext cx="6096001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</a:defRPr>
            </a:lvl3pPr>
            <a:lvl4pPr marL="1258888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22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1879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336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7940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251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latin typeface="Times New Roman" charset="0"/>
                <a:ea typeface="ＭＳ Ｐゴシック" charset="0"/>
              </a:rPr>
              <a:t>Materials and Methods</a:t>
            </a:r>
          </a:p>
          <a:p>
            <a:pPr lvl="1"/>
            <a:r>
              <a:rPr lang="en-US" kern="0" dirty="0">
                <a:latin typeface="Times New Roman" charset="0"/>
                <a:ea typeface="ＭＳ Ｐゴシック" charset="0"/>
              </a:rPr>
              <a:t>Challenged with log-growth </a:t>
            </a:r>
            <a:r>
              <a:rPr lang="en-US" i="1" kern="0" dirty="0">
                <a:latin typeface="Times New Roman" charset="0"/>
                <a:ea typeface="ＭＳ Ｐゴシック" charset="0"/>
              </a:rPr>
              <a:t>Salmonella enterica</a:t>
            </a:r>
            <a:r>
              <a:rPr lang="en-US" kern="0" dirty="0">
                <a:latin typeface="Times New Roman" charset="0"/>
                <a:ea typeface="ＭＳ Ｐゴシック" charset="0"/>
              </a:rPr>
              <a:t> in morning milk replacer</a:t>
            </a:r>
          </a:p>
          <a:p>
            <a:pPr lvl="1"/>
            <a:r>
              <a:rPr lang="en-US" kern="0" dirty="0">
                <a:latin typeface="Times New Roman" charset="0"/>
                <a:ea typeface="ＭＳ Ｐゴシック" charset="0"/>
              </a:rPr>
              <a:t>BW collected on d 0, 7, 14, and 21</a:t>
            </a:r>
          </a:p>
          <a:p>
            <a:pPr lvl="1"/>
            <a:r>
              <a:rPr lang="en-US" kern="0" dirty="0">
                <a:latin typeface="Times New Roman" charset="0"/>
                <a:ea typeface="ＭＳ Ｐゴシック" charset="0"/>
              </a:rPr>
              <a:t>Blood collected on d 0, 7, 10, 14, and 21</a:t>
            </a:r>
          </a:p>
          <a:p>
            <a:pPr lvl="1"/>
            <a:r>
              <a:rPr lang="en-US" kern="0" dirty="0">
                <a:latin typeface="Times New Roman" charset="0"/>
                <a:ea typeface="ＭＳ Ｐゴシック" charset="0"/>
              </a:rPr>
              <a:t>Histology d 21</a:t>
            </a:r>
          </a:p>
          <a:p>
            <a:pPr lvl="2"/>
            <a:r>
              <a:rPr lang="en-US" kern="0" dirty="0">
                <a:latin typeface="Times New Roman" charset="0"/>
                <a:ea typeface="ＭＳ Ｐゴシック" charset="0"/>
              </a:rPr>
              <a:t>Duodenum and Ileum</a:t>
            </a:r>
          </a:p>
          <a:p>
            <a:pPr marL="514350" lvl="2" indent="0"/>
            <a:endParaRPr lang="en-US" kern="0" dirty="0">
              <a:latin typeface="Times New Roman" charset="0"/>
              <a:ea typeface="ＭＳ Ｐゴシック" charset="0"/>
            </a:endParaRPr>
          </a:p>
          <a:p>
            <a:pPr marL="514350" lvl="2" indent="0"/>
            <a:endParaRPr lang="en-US" kern="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94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9424989" cy="1143000"/>
          </a:xfrm>
        </p:spPr>
        <p:txBody>
          <a:bodyPr/>
          <a:lstStyle/>
          <a:p>
            <a:r>
              <a:rPr lang="en-US" sz="4000" dirty="0">
                <a:latin typeface="Times New Roman" charset="0"/>
                <a:ea typeface="ＭＳ Ｐゴシック" charset="0"/>
              </a:rPr>
              <a:t>Direct fed </a:t>
            </a:r>
            <a:r>
              <a:rPr lang="en-US" sz="4000" dirty="0" err="1">
                <a:latin typeface="Times New Roman" charset="0"/>
                <a:ea typeface="ＭＳ Ｐゴシック" charset="0"/>
              </a:rPr>
              <a:t>microbials</a:t>
            </a:r>
            <a:endParaRPr lang="en-US" sz="4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441885"/>
              </p:ext>
            </p:extLst>
          </p:nvPr>
        </p:nvGraphicFramePr>
        <p:xfrm>
          <a:off x="2286000" y="1447800"/>
          <a:ext cx="7924800" cy="505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94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9424989" cy="1143000"/>
          </a:xfrm>
        </p:spPr>
        <p:txBody>
          <a:bodyPr/>
          <a:lstStyle/>
          <a:p>
            <a:r>
              <a:rPr lang="en-US" sz="4000" dirty="0">
                <a:latin typeface="Times New Roman" charset="0"/>
                <a:ea typeface="ＭＳ Ｐゴシック" charset="0"/>
              </a:rPr>
              <a:t>Direct fed </a:t>
            </a:r>
            <a:r>
              <a:rPr lang="en-US" sz="4000" dirty="0" err="1">
                <a:latin typeface="Times New Roman" charset="0"/>
                <a:ea typeface="ＭＳ Ｐゴシック" charset="0"/>
              </a:rPr>
              <a:t>microbials</a:t>
            </a:r>
            <a:endParaRPr lang="en-US" sz="4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759378"/>
              </p:ext>
            </p:extLst>
          </p:nvPr>
        </p:nvGraphicFramePr>
        <p:xfrm>
          <a:off x="1600201" y="14478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372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826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Adsorbents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7A9B9-DA4A-4867-BCE0-EAE6AC4E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02" y="3429000"/>
            <a:ext cx="4126432" cy="3272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AA7CC2-50D3-45B7-9E7D-BDF07DE33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2108754"/>
            <a:ext cx="5434615" cy="4542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996BEB-6A64-C724-82F3-4EEBC02C8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0" y="1193441"/>
            <a:ext cx="4724402" cy="218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643DB7-71EA-07F1-4CBB-567D128E1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800" y="1409721"/>
            <a:ext cx="36576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826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Adsorbents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1CB83-3B21-42C0-8FE4-37E2B946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56" y="1289763"/>
            <a:ext cx="4671244" cy="5497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45BC0E-FB0C-4E09-9A60-53A55914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810000"/>
            <a:ext cx="4469807" cy="2753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E0F905-8FC4-48AD-A6D3-873362D0D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756" y="1223591"/>
            <a:ext cx="4671244" cy="2662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DB415-FEFB-4084-B616-1588D798BD8B}"/>
              </a:ext>
            </a:extLst>
          </p:cNvPr>
          <p:cNvSpPr txBox="1"/>
          <p:nvPr/>
        </p:nvSpPr>
        <p:spPr>
          <a:xfrm>
            <a:off x="8458200" y="64740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Davis and Ballou (ongoing)</a:t>
            </a:r>
          </a:p>
        </p:txBody>
      </p:sp>
    </p:spTree>
    <p:extLst>
      <p:ext uri="{BB962C8B-B14F-4D97-AF65-F5344CB8AC3E}">
        <p14:creationId xmlns:p14="http://schemas.microsoft.com/office/powerpoint/2010/main" val="40540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826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/>
              <a:t>Abomasitis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5D62B-3983-59D2-3927-707CBFF3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4967506" cy="42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3627E-A422-0631-4717-6F7B2B54B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00200"/>
            <a:ext cx="5562600" cy="4904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E75D8D-7568-9F5B-CFCE-A5C102068ED3}"/>
              </a:ext>
            </a:extLst>
          </p:cNvPr>
          <p:cNvSpPr txBox="1"/>
          <p:nvPr/>
        </p:nvSpPr>
        <p:spPr>
          <a:xfrm>
            <a:off x="8458200" y="64740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Ballou (ongoing)</a:t>
            </a:r>
          </a:p>
        </p:txBody>
      </p:sp>
    </p:spTree>
    <p:extLst>
      <p:ext uri="{BB962C8B-B14F-4D97-AF65-F5344CB8AC3E}">
        <p14:creationId xmlns:p14="http://schemas.microsoft.com/office/powerpoint/2010/main" val="5615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1" cy="1143000"/>
          </a:xfrm>
        </p:spPr>
        <p:txBody>
          <a:bodyPr/>
          <a:lstStyle/>
          <a:p>
            <a:r>
              <a:rPr lang="en-US" sz="4000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1049000" cy="53340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dirty="0"/>
              <a:t>Many holes in G.I. immune system and undergoing rapid maturation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/>
              <a:t>Many interactions among host, pathogens, and environment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/>
              <a:t>Nutrition attractive approach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/>
              <a:t>Primary strategies to improve enteric immunity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n-US" dirty="0"/>
              <a:t>Reduce interaction of potential pathogen with calf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n-US" dirty="0"/>
              <a:t>Improve G.I. immune system maturation </a:t>
            </a:r>
          </a:p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514350" lvl="2" indent="0">
              <a:buNone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1030288" lvl="3" indent="0">
              <a:buNone/>
              <a:tabLst>
                <a:tab pos="2889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5400"/>
            <a:ext cx="8915401" cy="1143000"/>
          </a:xfrm>
        </p:spPr>
        <p:txBody>
          <a:bodyPr/>
          <a:lstStyle/>
          <a:p>
            <a:r>
              <a:rPr lang="en-US" sz="4000" dirty="0"/>
              <a:t>Why do so many calves get sick?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71600"/>
            <a:ext cx="5791200" cy="49530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 Risk of mortality greatly decreases after the first few weeks of life.</a:t>
            </a:r>
          </a:p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 What changed in the calf during this period?</a:t>
            </a:r>
          </a:p>
          <a:p>
            <a:pPr marL="114300" lvl="1" indent="0">
              <a:buNone/>
              <a:tabLst>
                <a:tab pos="288925" algn="l"/>
              </a:tabLst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514350" lvl="2" indent="0">
              <a:buNone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1030288" lvl="3" indent="0">
              <a:buNone/>
              <a:tabLst>
                <a:tab pos="288925" algn="l"/>
              </a:tabLs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76400"/>
            <a:ext cx="53107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4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7AE5-90F5-944A-AC03-14BB6148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2332701"/>
            <a:ext cx="1971675" cy="1910443"/>
          </a:xfrm>
          <a:noFill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700" kern="1200" dirty="0">
                <a:solidFill>
                  <a:srgbClr val="FFFFFF"/>
                </a:solidFill>
              </a:rPr>
              <a:t>PROVIDA Total Calf IG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45983-57F2-4DFC-9374-64575A2FADAB}"/>
              </a:ext>
            </a:extLst>
          </p:cNvPr>
          <p:cNvSpPr txBox="1"/>
          <p:nvPr/>
        </p:nvSpPr>
        <p:spPr>
          <a:xfrm>
            <a:off x="9372600" y="6495350"/>
            <a:ext cx="2590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Langenkamp and Ballou, ongoing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54E63-5F70-41DC-8859-1C0CABB5B408}"/>
              </a:ext>
            </a:extLst>
          </p:cNvPr>
          <p:cNvSpPr txBox="1"/>
          <p:nvPr/>
        </p:nvSpPr>
        <p:spPr>
          <a:xfrm>
            <a:off x="228599" y="1398197"/>
            <a:ext cx="9906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Control calves fed 22-20 Component, Non-Med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Skim, 7-60 (or Liquid Fat), 99% Lactose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IG supplemented with 45 g/calf/day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21 days then 6 g/calf/day PROVIDA VTM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IG = Plasma, </a:t>
            </a:r>
            <a:r>
              <a:rPr lang="en-US" dirty="0" err="1"/>
              <a:t>PowerGuard</a:t>
            </a:r>
            <a:r>
              <a:rPr lang="en-US" dirty="0"/>
              <a:t>, EXCELL-M, Probiotics, </a:t>
            </a:r>
            <a:r>
              <a:rPr lang="en-US" dirty="0" err="1"/>
              <a:t>Duodecium</a:t>
            </a:r>
            <a:r>
              <a:rPr lang="en-US" dirty="0"/>
              <a:t>, Whey Fractions, DFM, VTM, Lys/Met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n=60/treatment; ~75% FPT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1D7BA-D460-47A6-9B4F-BBDC4B15C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59" y="3437590"/>
            <a:ext cx="4572000" cy="3362922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8C0A6759-D734-7D33-00B1-8354D0CCA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0"/>
            <a:ext cx="90141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kern="0" dirty="0"/>
              <a:t>Combination Treatment</a:t>
            </a:r>
            <a:endParaRPr lang="en-US" sz="240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699F0-A6D4-8FFE-69BF-B0F9CCFAF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41" y="3261836"/>
            <a:ext cx="4881890" cy="3124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B3B45-68FD-406D-ABD8-D5D5C08AFEC1}"/>
              </a:ext>
            </a:extLst>
          </p:cNvPr>
          <p:cNvSpPr txBox="1"/>
          <p:nvPr/>
        </p:nvSpPr>
        <p:spPr>
          <a:xfrm>
            <a:off x="4812158" y="3505423"/>
            <a:ext cx="1348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P=</a:t>
            </a:r>
            <a:r>
              <a:rPr lang="en-US" sz="2000" dirty="0"/>
              <a:t>0.001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587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5400"/>
            <a:ext cx="9501189" cy="1143000"/>
          </a:xfrm>
        </p:spPr>
        <p:txBody>
          <a:bodyPr/>
          <a:lstStyle/>
          <a:p>
            <a:r>
              <a:rPr lang="en-US" sz="4000" dirty="0"/>
              <a:t>Questions / Conflicts of Interest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810" y="4262284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Michael A. Ballou, Ph.D.</a:t>
            </a:r>
          </a:p>
          <a:p>
            <a:endParaRPr lang="en-US" dirty="0"/>
          </a:p>
          <a:p>
            <a:r>
              <a:rPr lang="en-US" sz="1600" dirty="0"/>
              <a:t>Professor and Chair</a:t>
            </a:r>
          </a:p>
          <a:p>
            <a:r>
              <a:rPr lang="en-US" sz="1600" dirty="0"/>
              <a:t>Department of Veterinary Sciences</a:t>
            </a:r>
          </a:p>
          <a:p>
            <a:r>
              <a:rPr lang="en-US" sz="1600" dirty="0"/>
              <a:t>Texas Tech University</a:t>
            </a:r>
          </a:p>
          <a:p>
            <a:r>
              <a:rPr lang="en-US" sz="1600" dirty="0"/>
              <a:t>Davis College of Agricultural Sciences and Natural Resources</a:t>
            </a:r>
          </a:p>
          <a:p>
            <a:r>
              <a:rPr lang="en-US" sz="1600" dirty="0">
                <a:hlinkClick r:id="rId3"/>
              </a:rPr>
              <a:t>michael.ballou@ttu.edu</a:t>
            </a:r>
            <a:endParaRPr lang="en-US" sz="1600" dirty="0"/>
          </a:p>
          <a:p>
            <a:r>
              <a:rPr lang="en-US" sz="1600" dirty="0"/>
              <a:t>(806) 543-5653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C2B56-4083-453F-C852-14363BFA7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20" y="1373799"/>
            <a:ext cx="4657725" cy="2820709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647CA6-D014-B116-A2A9-CF31E760C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27" y="1370762"/>
            <a:ext cx="2093073" cy="2372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6CEAD2-EA9E-0354-528A-E14A78BBEE3C}"/>
              </a:ext>
            </a:extLst>
          </p:cNvPr>
          <p:cNvSpPr txBox="1"/>
          <p:nvPr/>
        </p:nvSpPr>
        <p:spPr>
          <a:xfrm>
            <a:off x="8077200" y="5508779"/>
            <a:ext cx="297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CALF LAND</a:t>
            </a: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4C4C6164-120A-5BB5-B3C3-A2E335ED34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60899"/>
            <a:ext cx="2764806" cy="27648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8839201" cy="1143000"/>
          </a:xfrm>
        </p:spPr>
        <p:txBody>
          <a:bodyPr/>
          <a:lstStyle/>
          <a:p>
            <a:r>
              <a:rPr lang="en-US" sz="4000" dirty="0"/>
              <a:t>Gastrointestinal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11430000" cy="53340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 Some components of the GI immune system develop after birth </a:t>
            </a:r>
          </a:p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 Catch-22 Situation</a:t>
            </a:r>
          </a:p>
          <a:p>
            <a:pPr lvl="1"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Passive absorption of macromolecules but increases risk for translocation of microorganisms</a:t>
            </a:r>
          </a:p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 Ideal situation </a:t>
            </a:r>
          </a:p>
          <a:p>
            <a:pPr lvl="1"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Absorb adequate antibodies </a:t>
            </a:r>
          </a:p>
          <a:p>
            <a:pPr lvl="1"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No absorption of microorganisms</a:t>
            </a:r>
          </a:p>
          <a:p>
            <a:pPr lvl="1"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Rapid maturation of the GI tract  </a:t>
            </a:r>
          </a:p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514350" lvl="2" indent="0">
              <a:buNone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1030288" lvl="3" indent="0">
              <a:buNone/>
              <a:tabLst>
                <a:tab pos="2889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5400"/>
            <a:ext cx="8915401" cy="1143000"/>
          </a:xfrm>
        </p:spPr>
        <p:txBody>
          <a:bodyPr/>
          <a:lstStyle/>
          <a:p>
            <a:r>
              <a:rPr lang="en-US" sz="4000" dirty="0"/>
              <a:t>Gastrointestinal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10171113" cy="53340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 Many components to the GI immune system</a:t>
            </a:r>
          </a:p>
          <a:p>
            <a:pPr lvl="1"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Physical barrier</a:t>
            </a:r>
          </a:p>
          <a:p>
            <a:pPr lvl="1"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Chemical barrier</a:t>
            </a:r>
          </a:p>
          <a:p>
            <a:pPr lvl="1"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Immunological barrier</a:t>
            </a:r>
          </a:p>
          <a:p>
            <a:pPr lvl="1" algn="just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dirty="0"/>
              <a:t>Microbial barrier</a:t>
            </a:r>
          </a:p>
          <a:p>
            <a:pPr lvl="1" algn="just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514350" lvl="2" indent="0">
              <a:buNone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1030288" lvl="3" indent="0">
              <a:buNone/>
              <a:tabLst>
                <a:tab pos="288925" algn="l"/>
              </a:tabLst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B0599-3C1C-AB75-51FC-75774027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6865812" cy="41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8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10610851" cy="1143000"/>
          </a:xfrm>
        </p:spPr>
        <p:txBody>
          <a:bodyPr wrap="square" anchor="ctr">
            <a:normAutofit/>
          </a:bodyPr>
          <a:lstStyle/>
          <a:p>
            <a:r>
              <a:rPr lang="en-US" sz="4000" dirty="0"/>
              <a:t>Strategies to improve 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0426"/>
            <a:ext cx="5763684" cy="4525963"/>
          </a:xfrm>
        </p:spPr>
        <p:txBody>
          <a:bodyPr wrap="square" anchor="t">
            <a:normAutofit/>
          </a:bodyPr>
          <a:lstStyle/>
          <a:p>
            <a:pPr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sz="3200" dirty="0"/>
              <a:t> What role can nutrition play in reducing enteric disease? </a:t>
            </a:r>
          </a:p>
          <a:p>
            <a:pPr marL="114300" lvl="1" indent="0">
              <a:buNone/>
              <a:tabLst>
                <a:tab pos="288925" algn="l"/>
              </a:tabLst>
            </a:pPr>
            <a:endParaRPr lang="en-US" sz="3200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dirty="0"/>
          </a:p>
          <a:p>
            <a:pPr marL="514350" lvl="2" indent="0">
              <a:buNone/>
              <a:tabLst>
                <a:tab pos="288925" algn="l"/>
              </a:tabLst>
            </a:pPr>
            <a:endParaRPr lang="en-US" sz="3200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sz="3200" dirty="0"/>
          </a:p>
          <a:p>
            <a:pPr marL="1030288" lvl="3" indent="0">
              <a:buNone/>
              <a:tabLst>
                <a:tab pos="288925" algn="l"/>
              </a:tabLst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BF932-B228-2816-4FAB-2E73E6059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902"/>
          <a:stretch/>
        </p:blipFill>
        <p:spPr>
          <a:xfrm>
            <a:off x="6347884" y="2130426"/>
            <a:ext cx="5384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68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8839201" cy="1143000"/>
          </a:xfrm>
        </p:spPr>
        <p:txBody>
          <a:bodyPr/>
          <a:lstStyle/>
          <a:p>
            <a:r>
              <a:rPr lang="en-US" sz="4000" dirty="0"/>
              <a:t>Strategies to improve immunity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0058399" cy="4876800"/>
          </a:xfrm>
        </p:spPr>
        <p:txBody>
          <a:bodyPr>
            <a:normAutofit fontScale="92500" lnSpcReduction="20000"/>
          </a:bodyPr>
          <a:lstStyle/>
          <a:p>
            <a:pPr marL="284163" indent="-28416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Putative nutrition supplements added to milk replacer and/or calf starter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>
                <a:highlight>
                  <a:srgbClr val="C0C0C0"/>
                </a:highlight>
              </a:rPr>
              <a:t>Post-day 1 colostrum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>
                <a:highlight>
                  <a:srgbClr val="C0C0C0"/>
                </a:highlight>
              </a:rPr>
              <a:t>Bovine serum/plasma proteins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>
                <a:highlight>
                  <a:srgbClr val="C0C0C0"/>
                </a:highlight>
              </a:rPr>
              <a:t>Yeast cell walls</a:t>
            </a:r>
          </a:p>
          <a:p>
            <a:pPr marL="1027113" lvl="2" indent="-284163">
              <a:buClr>
                <a:schemeClr val="accent1"/>
              </a:buClr>
            </a:pPr>
            <a:r>
              <a:rPr lang="en-US" dirty="0"/>
              <a:t>Whole cell wall extract</a:t>
            </a:r>
          </a:p>
          <a:p>
            <a:pPr marL="1027113" lvl="2" indent="-284163">
              <a:buClr>
                <a:schemeClr val="accent1"/>
              </a:buClr>
            </a:pPr>
            <a:r>
              <a:rPr lang="en-US" dirty="0"/>
              <a:t>MOS and </a:t>
            </a:r>
            <a:r>
              <a:rPr lang="el-GR" dirty="0"/>
              <a:t>β</a:t>
            </a:r>
            <a:r>
              <a:rPr lang="en-US" dirty="0"/>
              <a:t>-</a:t>
            </a:r>
            <a:r>
              <a:rPr lang="en-US" dirty="0" err="1"/>
              <a:t>glucan</a:t>
            </a:r>
            <a:r>
              <a:rPr lang="en-US" dirty="0"/>
              <a:t> fractions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/>
              <a:t>Live yeast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/>
              <a:t>Yeast cultures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>
                <a:highlight>
                  <a:srgbClr val="C0C0C0"/>
                </a:highlight>
              </a:rPr>
              <a:t>Direct fed </a:t>
            </a:r>
            <a:r>
              <a:rPr lang="en-US" dirty="0" err="1">
                <a:highlight>
                  <a:srgbClr val="C0C0C0"/>
                </a:highlight>
              </a:rPr>
              <a:t>microbials</a:t>
            </a:r>
            <a:endParaRPr lang="en-US" dirty="0">
              <a:highlight>
                <a:srgbClr val="C0C0C0"/>
              </a:highlight>
            </a:endParaRPr>
          </a:p>
          <a:p>
            <a:pPr marL="684213" lvl="1" indent="-284163">
              <a:buClr>
                <a:schemeClr val="accent1"/>
              </a:buClr>
            </a:pPr>
            <a:r>
              <a:rPr lang="en-US" dirty="0"/>
              <a:t>Butyric acid</a:t>
            </a:r>
          </a:p>
          <a:p>
            <a:pPr marL="684213" lvl="1" indent="-284163">
              <a:buClr>
                <a:schemeClr val="accent1"/>
              </a:buClr>
            </a:pPr>
            <a:r>
              <a:rPr lang="en-US" dirty="0"/>
              <a:t>Hyper immunized egg proteins</a:t>
            </a:r>
            <a:endParaRPr lang="en-US" dirty="0">
              <a:highlight>
                <a:srgbClr val="C0C0C0"/>
              </a:highlight>
            </a:endParaRPr>
          </a:p>
          <a:p>
            <a:pPr marL="684213" lvl="1" indent="-284163">
              <a:buClr>
                <a:schemeClr val="accent1"/>
              </a:buClr>
            </a:pPr>
            <a:r>
              <a:rPr lang="en-US" dirty="0">
                <a:highlight>
                  <a:srgbClr val="C0C0C0"/>
                </a:highlight>
              </a:rPr>
              <a:t>Adsorbents</a:t>
            </a:r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514350" lvl="2" indent="0">
              <a:buNone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1030288" lvl="3" indent="0">
              <a:buNone/>
              <a:tabLst>
                <a:tab pos="288925" algn="l"/>
              </a:tabLs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8B949-E24B-B9D1-FA92-56849FEF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438400"/>
            <a:ext cx="5469467" cy="39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8839201" cy="1143000"/>
          </a:xfrm>
        </p:spPr>
        <p:txBody>
          <a:bodyPr/>
          <a:lstStyle/>
          <a:p>
            <a:r>
              <a:rPr lang="en-US" sz="4000" dirty="0"/>
              <a:t>Strategies to improve 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9866313" cy="5334000"/>
          </a:xfrm>
        </p:spPr>
        <p:txBody>
          <a:bodyPr>
            <a:normAutofit lnSpcReduction="10000"/>
          </a:bodyPr>
          <a:lstStyle/>
          <a:p>
            <a:pPr algn="just">
              <a:tabLst>
                <a:tab pos="288925" algn="l"/>
              </a:tabLst>
            </a:pPr>
            <a:r>
              <a:rPr lang="en-US" b="1" dirty="0"/>
              <a:t>General Mechanisms of Action</a:t>
            </a:r>
          </a:p>
          <a:p>
            <a:pPr marL="457200" indent="-457200">
              <a:buClr>
                <a:schemeClr val="accent1"/>
              </a:buClr>
              <a:buFont typeface="Arial"/>
              <a:buChar char="•"/>
            </a:pPr>
            <a:r>
              <a:rPr lang="en-US" dirty="0"/>
              <a:t>Competitive inhibition</a:t>
            </a:r>
          </a:p>
          <a:p>
            <a:pPr marL="457200" indent="-457200">
              <a:buClr>
                <a:schemeClr val="accent1"/>
              </a:buClr>
              <a:buFont typeface="Arial"/>
              <a:buChar char="•"/>
            </a:pPr>
            <a:r>
              <a:rPr lang="en-US" dirty="0"/>
              <a:t>Binding/Adsorption</a:t>
            </a:r>
          </a:p>
          <a:p>
            <a:pPr marL="457200" indent="-457200">
              <a:buClr>
                <a:schemeClr val="accent1"/>
              </a:buClr>
              <a:buFont typeface="Arial"/>
              <a:buChar char="•"/>
            </a:pPr>
            <a:r>
              <a:rPr lang="en-US" dirty="0"/>
              <a:t>Antimicrobial factors</a:t>
            </a:r>
          </a:p>
          <a:p>
            <a:pPr marL="857250" lvl="1" indent="-457200">
              <a:buClr>
                <a:schemeClr val="accent1"/>
              </a:buClr>
              <a:buFont typeface="Arial"/>
              <a:buChar char="•"/>
            </a:pPr>
            <a:r>
              <a:rPr lang="en-US" dirty="0"/>
              <a:t>Low pH, Bacteriocins, Organic Acids, Disrupt Cell Wall</a:t>
            </a:r>
          </a:p>
          <a:p>
            <a:pPr marL="457200" indent="-457200">
              <a:buClr>
                <a:schemeClr val="accent1"/>
              </a:buClr>
              <a:buFont typeface="Arial"/>
              <a:buChar char="•"/>
            </a:pPr>
            <a:r>
              <a:rPr lang="en-US" dirty="0"/>
              <a:t>Stimulate other mucosal immune defenses</a:t>
            </a:r>
          </a:p>
          <a:p>
            <a:pPr marL="857250" lvl="1" indent="-457200">
              <a:buClr>
                <a:schemeClr val="accent1"/>
              </a:buClr>
              <a:buFont typeface="Arial"/>
              <a:buChar char="•"/>
            </a:pPr>
            <a:r>
              <a:rPr lang="en-US" dirty="0"/>
              <a:t>Epithelial growth, mucin production, host defense peptides, secretory IgA, T </a:t>
            </a:r>
            <a:r>
              <a:rPr lang="en-US" dirty="0" err="1"/>
              <a:t>regs</a:t>
            </a:r>
            <a:endParaRPr lang="en-US"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</a:pPr>
            <a:r>
              <a:rPr lang="en-US" dirty="0"/>
              <a:t>Alter systemic immune defenses</a:t>
            </a:r>
          </a:p>
          <a:p>
            <a:pPr marL="114300" lvl="1" indent="0" algn="just">
              <a:buNone/>
              <a:tabLst>
                <a:tab pos="288925" algn="l"/>
              </a:tabLst>
            </a:pPr>
            <a:endParaRPr lang="en-US" i="1" dirty="0"/>
          </a:p>
          <a:p>
            <a:pPr lvl="1" algn="just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algn="just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dirty="0"/>
          </a:p>
          <a:p>
            <a:pPr algn="just"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514350" lvl="2" indent="0">
              <a:buNone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1030288" lvl="3" indent="0">
              <a:buNone/>
              <a:tabLst>
                <a:tab pos="2889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5400"/>
            <a:ext cx="8763001" cy="1143000"/>
          </a:xfrm>
        </p:spPr>
        <p:txBody>
          <a:bodyPr/>
          <a:lstStyle/>
          <a:p>
            <a:r>
              <a:rPr lang="en-US" sz="4000" dirty="0"/>
              <a:t>Colostrum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9790113" cy="4953000"/>
          </a:xfrm>
        </p:spPr>
        <p:txBody>
          <a:bodyPr>
            <a:normAutofit/>
          </a:bodyPr>
          <a:lstStyle/>
          <a:p>
            <a:pPr marL="284163" indent="-28416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 Colostrum: Non-Immunoglobulin</a:t>
            </a:r>
          </a:p>
          <a:p>
            <a:pPr marL="114300" lvl="1" indent="0">
              <a:buNone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b="1" i="1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1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514350" lvl="2" indent="0">
              <a:buNone/>
              <a:tabLst>
                <a:tab pos="288925" algn="l"/>
              </a:tabLst>
            </a:pPr>
            <a:endParaRPr lang="en-US" dirty="0"/>
          </a:p>
          <a:p>
            <a:pPr lvl="2">
              <a:buFont typeface="Arial" pitchFamily="34" charset="0"/>
              <a:buChar char="•"/>
              <a:tabLst>
                <a:tab pos="288925" algn="l"/>
              </a:tabLst>
            </a:pPr>
            <a:endParaRPr lang="en-US" dirty="0"/>
          </a:p>
          <a:p>
            <a:pPr marL="1030288" lvl="3" indent="0">
              <a:buNone/>
              <a:tabLst>
                <a:tab pos="288925" algn="l"/>
              </a:tabLst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504121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890" y="2512177"/>
            <a:ext cx="5532084" cy="39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31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1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67885</TotalTime>
  <Words>877</Words>
  <Application>Microsoft Office PowerPoint</Application>
  <PresentationFormat>Widescreen</PresentationFormat>
  <Paragraphs>313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Theme1</vt:lpstr>
      <vt:lpstr>Nutraceuticals as an Alternative Strategy to the Use of Antimicrobials</vt:lpstr>
      <vt:lpstr>Topics to be covered</vt:lpstr>
      <vt:lpstr>Why do so many calves get sick?</vt:lpstr>
      <vt:lpstr>Gastrointestinal Maturation</vt:lpstr>
      <vt:lpstr>Gastrointestinal Maturation</vt:lpstr>
      <vt:lpstr>Strategies to improve immunity</vt:lpstr>
      <vt:lpstr>Strategies to improve immunity</vt:lpstr>
      <vt:lpstr>Strategies to improve immunity</vt:lpstr>
      <vt:lpstr>Colostrum</vt:lpstr>
      <vt:lpstr>Post Day 1 Colostrum</vt:lpstr>
      <vt:lpstr>Post Day 1 Colostrum</vt:lpstr>
      <vt:lpstr>Post Day 1 Colostrum</vt:lpstr>
      <vt:lpstr>Post Day 1 Colostrum</vt:lpstr>
      <vt:lpstr>Post Day 1 Colostrum</vt:lpstr>
      <vt:lpstr>Post Day 1 Colostrum</vt:lpstr>
      <vt:lpstr>Post Day 1 Colostrum</vt:lpstr>
      <vt:lpstr>Plasma</vt:lpstr>
      <vt:lpstr>Plasma</vt:lpstr>
      <vt:lpstr>Yeast cell wall fractions</vt:lpstr>
      <vt:lpstr>Yeast cell wall fractions</vt:lpstr>
      <vt:lpstr>Yeast cell wall fractions</vt:lpstr>
      <vt:lpstr>Direct fed microbials</vt:lpstr>
      <vt:lpstr>Direct fed microbials</vt:lpstr>
      <vt:lpstr>Direct fed microbials</vt:lpstr>
      <vt:lpstr>Direct fed microbials</vt:lpstr>
      <vt:lpstr>Adsorbents</vt:lpstr>
      <vt:lpstr>Adsorbents</vt:lpstr>
      <vt:lpstr>Abomasitis</vt:lpstr>
      <vt:lpstr>Take Home Messages</vt:lpstr>
      <vt:lpstr>PROVIDA Total Calf IG</vt:lpstr>
      <vt:lpstr>Questions / Conflicts of Interest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Dr. Michael Ballou</dc:creator>
  <cp:lastModifiedBy>Michael Ballou</cp:lastModifiedBy>
  <cp:revision>1444</cp:revision>
  <cp:lastPrinted>2013-02-04T15:32:40Z</cp:lastPrinted>
  <dcterms:created xsi:type="dcterms:W3CDTF">2010-10-28T16:24:37Z</dcterms:created>
  <dcterms:modified xsi:type="dcterms:W3CDTF">2025-01-21T12:49:25Z</dcterms:modified>
</cp:coreProperties>
</file>