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57" r:id="rId2"/>
    <p:sldId id="386" r:id="rId3"/>
    <p:sldId id="404" r:id="rId4"/>
    <p:sldId id="387" r:id="rId5"/>
    <p:sldId id="388" r:id="rId6"/>
    <p:sldId id="405" r:id="rId7"/>
    <p:sldId id="394" r:id="rId8"/>
    <p:sldId id="358" r:id="rId9"/>
    <p:sldId id="392" r:id="rId10"/>
    <p:sldId id="403" r:id="rId11"/>
    <p:sldId id="395" r:id="rId12"/>
    <p:sldId id="396" r:id="rId13"/>
    <p:sldId id="398" r:id="rId14"/>
    <p:sldId id="401" r:id="rId15"/>
    <p:sldId id="406" r:id="rId16"/>
    <p:sldId id="408" r:id="rId17"/>
    <p:sldId id="407" r:id="rId18"/>
    <p:sldId id="374" r:id="rId19"/>
    <p:sldId id="284" r:id="rId20"/>
    <p:sldId id="356" r:id="rId21"/>
  </p:sldIdLst>
  <p:sldSz cx="9144000" cy="6858000" type="screen4x3"/>
  <p:notesSz cx="7077075" cy="84121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56" autoAdjust="0"/>
  </p:normalViewPr>
  <p:slideViewPr>
    <p:cSldViewPr>
      <p:cViewPr varScale="1">
        <p:scale>
          <a:sx n="82" d="100"/>
          <a:sy n="82" d="100"/>
        </p:scale>
        <p:origin x="147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66098" cy="420686"/>
          </a:xfrm>
          <a:prstGeom prst="rect">
            <a:avLst/>
          </a:prstGeom>
        </p:spPr>
        <p:txBody>
          <a:bodyPr vert="horz" lIns="90452" tIns="45226" rIns="90452" bIns="4522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9392" y="1"/>
            <a:ext cx="3066098" cy="420686"/>
          </a:xfrm>
          <a:prstGeom prst="rect">
            <a:avLst/>
          </a:prstGeom>
        </p:spPr>
        <p:txBody>
          <a:bodyPr vert="horz" lIns="90452" tIns="45226" rIns="90452" bIns="45226" rtlCol="0"/>
          <a:lstStyle>
            <a:lvl1pPr algn="r">
              <a:defRPr sz="1200"/>
            </a:lvl1pPr>
          </a:lstStyle>
          <a:p>
            <a:fld id="{D6C7E38D-3E10-4149-B7FE-B789BCCC31E5}" type="datetimeFigureOut">
              <a:rPr lang="en-US" smtClean="0"/>
              <a:pPr/>
              <a:t>1/20/2025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7989919"/>
            <a:ext cx="3066098" cy="420686"/>
          </a:xfrm>
          <a:prstGeom prst="rect">
            <a:avLst/>
          </a:prstGeom>
        </p:spPr>
        <p:txBody>
          <a:bodyPr vert="horz" lIns="90452" tIns="45226" rIns="90452" bIns="4522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9392" y="7989919"/>
            <a:ext cx="3066098" cy="420686"/>
          </a:xfrm>
          <a:prstGeom prst="rect">
            <a:avLst/>
          </a:prstGeom>
        </p:spPr>
        <p:txBody>
          <a:bodyPr vert="horz" lIns="90452" tIns="45226" rIns="90452" bIns="45226" rtlCol="0" anchor="b"/>
          <a:lstStyle>
            <a:lvl1pPr algn="r">
              <a:defRPr sz="1200"/>
            </a:lvl1pPr>
          </a:lstStyle>
          <a:p>
            <a:fld id="{A3EBA99C-6AB7-413F-9D78-B6B3A85B5B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20608"/>
          </a:xfrm>
          <a:prstGeom prst="rect">
            <a:avLst/>
          </a:prstGeom>
        </p:spPr>
        <p:txBody>
          <a:bodyPr vert="horz" lIns="90452" tIns="45226" rIns="90452" bIns="4522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4" y="0"/>
            <a:ext cx="3066733" cy="420608"/>
          </a:xfrm>
          <a:prstGeom prst="rect">
            <a:avLst/>
          </a:prstGeom>
        </p:spPr>
        <p:txBody>
          <a:bodyPr vert="horz" lIns="90452" tIns="45226" rIns="90452" bIns="45226" rtlCol="0"/>
          <a:lstStyle>
            <a:lvl1pPr algn="r">
              <a:defRPr sz="1200"/>
            </a:lvl1pPr>
          </a:lstStyle>
          <a:p>
            <a:fld id="{3B449F5F-B62B-4509-8855-A3FBB4BCB829}" type="datetimeFigureOut">
              <a:rPr lang="en-US" smtClean="0"/>
              <a:pPr/>
              <a:t>1/20/2025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5100" y="630238"/>
            <a:ext cx="4206875" cy="31559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52" tIns="45226" rIns="90452" bIns="4522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3995778"/>
            <a:ext cx="5661660" cy="3785473"/>
          </a:xfrm>
          <a:prstGeom prst="rect">
            <a:avLst/>
          </a:prstGeom>
        </p:spPr>
        <p:txBody>
          <a:bodyPr vert="horz" lIns="90452" tIns="45226" rIns="90452" bIns="452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990095"/>
            <a:ext cx="3066733" cy="420608"/>
          </a:xfrm>
          <a:prstGeom prst="rect">
            <a:avLst/>
          </a:prstGeom>
        </p:spPr>
        <p:txBody>
          <a:bodyPr vert="horz" lIns="90452" tIns="45226" rIns="90452" bIns="4522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4" y="7990095"/>
            <a:ext cx="3066733" cy="420608"/>
          </a:xfrm>
          <a:prstGeom prst="rect">
            <a:avLst/>
          </a:prstGeom>
        </p:spPr>
        <p:txBody>
          <a:bodyPr vert="horz" lIns="90452" tIns="45226" rIns="90452" bIns="45226" rtlCol="0" anchor="b"/>
          <a:lstStyle>
            <a:lvl1pPr algn="r">
              <a:defRPr sz="1200"/>
            </a:lvl1pPr>
          </a:lstStyle>
          <a:p>
            <a:fld id="{2845D485-8C43-4299-9062-5D86FD9CD5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45D485-8C43-4299-9062-5D86FD9CD5F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4738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71E37E-6786-14A4-23EA-A87A828DB2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A59C62B-9B5F-AFD5-914B-A4EFD81E850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4419A17-32C9-D4A2-BF19-07B928703E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 Jersey   Hays off nutritionist and dairy farmers -  bf 3.50 per lb.   Fl enough fat be legal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5B904D-AA4D-7AC1-2020-43E165EBD3F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45D485-8C43-4299-9062-5D86FD9CD5F0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2689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Out on a limb  next 10-12 years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45D485-8C43-4299-9062-5D86FD9CD5F0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5240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Few more farms  2022 Dfeb of last year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45D485-8C43-4299-9062-5D86FD9CD5F0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3786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Blend not mailbox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45D485-8C43-4299-9062-5D86FD9CD5F0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6963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1.  Breif overview – many long-term impacts  - much longer  as I work numbers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45D485-8C43-4299-9062-5D86FD9CD5F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8792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Paid to handlers move milk to pdp within the orders  add revenue order system required to pay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45D485-8C43-4299-9062-5D86FD9CD5F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6674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Give numbers  - other than Class I close to a wash or slightly negative  not into merits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45D485-8C43-4299-9062-5D86FD9CD5F0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2072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West virginia,  location adjustments, long-term way milk move  average $1.24   up I-85   Wva up i77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45D485-8C43-4299-9062-5D86FD9CD5F0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8557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Looking back – past performance not indicator future performance, average across order  Florida excep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45D485-8C43-4299-9062-5D86FD9CD5F0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1109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Florida and Southeast will change  - milk not pooled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45D485-8C43-4299-9062-5D86FD9CD5F0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1779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Why show history – not forget – boiling the frog    explain disposition – pool dist plant – pack class 1   2023 20 million or less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45D485-8C43-4299-9062-5D86FD9CD5F0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998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Good news – more fat in Class I – cwt. Class I 2.45  more money than 2.0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45D485-8C43-4299-9062-5D86FD9CD5F0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632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2B422-628D-47C1-B515-6176DBF55FE1}" type="datetimeFigureOut">
              <a:rPr lang="en-US" smtClean="0"/>
              <a:pPr/>
              <a:t>1/20/2025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3FC0BD3-BA6A-4C9F-B483-94B69F94EA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2B422-628D-47C1-B515-6176DBF55FE1}" type="datetimeFigureOut">
              <a:rPr lang="en-US" smtClean="0"/>
              <a:pPr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C0BD3-BA6A-4C9F-B483-94B69F94EA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2B422-628D-47C1-B515-6176DBF55FE1}" type="datetimeFigureOut">
              <a:rPr lang="en-US" smtClean="0"/>
              <a:pPr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C0BD3-BA6A-4C9F-B483-94B69F94EA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2B422-628D-47C1-B515-6176DBF55FE1}" type="datetimeFigureOut">
              <a:rPr lang="en-US" smtClean="0"/>
              <a:pPr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C0BD3-BA6A-4C9F-B483-94B69F94EA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2B422-628D-47C1-B515-6176DBF55FE1}" type="datetimeFigureOut">
              <a:rPr lang="en-US" smtClean="0"/>
              <a:pPr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3FC0BD3-BA6A-4C9F-B483-94B69F94EA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2B422-628D-47C1-B515-6176DBF55FE1}" type="datetimeFigureOut">
              <a:rPr lang="en-US" smtClean="0"/>
              <a:pPr/>
              <a:t>1/20/2025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C0BD3-BA6A-4C9F-B483-94B69F94EA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2B422-628D-47C1-B515-6176DBF55FE1}" type="datetimeFigureOut">
              <a:rPr lang="en-US" smtClean="0"/>
              <a:pPr/>
              <a:t>1/20/2025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C0BD3-BA6A-4C9F-B483-94B69F94EA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2B422-628D-47C1-B515-6176DBF55FE1}" type="datetimeFigureOut">
              <a:rPr lang="en-US" smtClean="0"/>
              <a:pPr/>
              <a:t>1/20/2025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C0BD3-BA6A-4C9F-B483-94B69F94EA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2B422-628D-47C1-B515-6176DBF55FE1}" type="datetimeFigureOut">
              <a:rPr lang="en-US" smtClean="0"/>
              <a:pPr/>
              <a:t>1/20/2025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C0BD3-BA6A-4C9F-B483-94B69F94EA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2B422-628D-47C1-B515-6176DBF55FE1}" type="datetimeFigureOut">
              <a:rPr lang="en-US" smtClean="0"/>
              <a:pPr/>
              <a:t>1/20/2025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C0BD3-BA6A-4C9F-B483-94B69F94EA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2B422-628D-47C1-B515-6176DBF55FE1}" type="datetimeFigureOut">
              <a:rPr lang="en-US" smtClean="0"/>
              <a:pPr/>
              <a:t>1/20/2025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3FC0BD3-BA6A-4C9F-B483-94B69F94EA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FE2B422-628D-47C1-B515-6176DBF55FE1}" type="datetimeFigureOut">
              <a:rPr lang="en-US" smtClean="0"/>
              <a:pPr/>
              <a:t>1/20/2025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3FC0BD3-BA6A-4C9F-B483-94B69F94EA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962400"/>
            <a:ext cx="6400800" cy="1828800"/>
          </a:xfrm>
        </p:spPr>
        <p:txBody>
          <a:bodyPr>
            <a:noAutofit/>
          </a:bodyPr>
          <a:lstStyle/>
          <a:p>
            <a:r>
              <a:rPr lang="en-US" sz="2400" b="1" dirty="0"/>
              <a:t>Georgia Milk Producers Association</a:t>
            </a:r>
          </a:p>
          <a:p>
            <a:r>
              <a:rPr lang="en-US" sz="2400" b="1" dirty="0"/>
              <a:t>January 20, 2025</a:t>
            </a:r>
          </a:p>
          <a:p>
            <a:r>
              <a:rPr lang="en-US" sz="2400" b="1" dirty="0"/>
              <a:t>Calvin Covington</a:t>
            </a:r>
          </a:p>
          <a:p>
            <a:r>
              <a:rPr lang="en-US" sz="2400" b="1" dirty="0"/>
              <a:t>ccovington5@cs.com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838200"/>
            <a:ext cx="8229600" cy="2743200"/>
          </a:xfrm>
        </p:spPr>
        <p:txBody>
          <a:bodyPr>
            <a:normAutofit/>
          </a:bodyPr>
          <a:lstStyle/>
          <a:p>
            <a:r>
              <a:rPr lang="en-US" sz="3200" b="1" dirty="0"/>
              <a:t>SOUTHEAST DAIRY MARKET OUTLOOK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571486-750F-DAE1-E329-7B94C7CE0F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9BA66-A832-3A68-D6BE-32A6C7EC3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More Butterfat in Producer Milk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03BE3F1-0E57-3562-FA56-60253FBD7DB1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165260279"/>
              </p:ext>
            </p:extLst>
          </p:nvPr>
        </p:nvGraphicFramePr>
        <p:xfrm>
          <a:off x="914400" y="1143000"/>
          <a:ext cx="7772396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099">
                  <a:extLst>
                    <a:ext uri="{9D8B030D-6E8A-4147-A177-3AD203B41FA5}">
                      <a16:colId xmlns:a16="http://schemas.microsoft.com/office/drawing/2014/main" val="1470438692"/>
                    </a:ext>
                  </a:extLst>
                </a:gridCol>
                <a:gridCol w="1943099">
                  <a:extLst>
                    <a:ext uri="{9D8B030D-6E8A-4147-A177-3AD203B41FA5}">
                      <a16:colId xmlns:a16="http://schemas.microsoft.com/office/drawing/2014/main" val="68554138"/>
                    </a:ext>
                  </a:extLst>
                </a:gridCol>
                <a:gridCol w="1943099">
                  <a:extLst>
                    <a:ext uri="{9D8B030D-6E8A-4147-A177-3AD203B41FA5}">
                      <a16:colId xmlns:a16="http://schemas.microsoft.com/office/drawing/2014/main" val="3221401845"/>
                    </a:ext>
                  </a:extLst>
                </a:gridCol>
                <a:gridCol w="1943099">
                  <a:extLst>
                    <a:ext uri="{9D8B030D-6E8A-4147-A177-3AD203B41FA5}">
                      <a16:colId xmlns:a16="http://schemas.microsoft.com/office/drawing/2014/main" val="315764613"/>
                    </a:ext>
                  </a:extLst>
                </a:gridCol>
              </a:tblGrid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Appalachian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Florida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Southeast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3617528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u="sng" dirty="0"/>
                        <a:t>Average Fat Percent of Producer Milk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4724572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3.67%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3.60%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3.64%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667397980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3.65%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3.60%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3.67%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953411834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032984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3.86%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3.68%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3.84%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74617258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3.84%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3.66%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3.88%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66440618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3.91%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3.70%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3.96%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572204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3.97%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3.82%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4.01%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80233011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u="sng" dirty="0"/>
                        <a:t>2024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/>
                        <a:t>4.06%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/>
                        <a:t>3.92%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/>
                        <a:t>4.11%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5481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3969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A7510-E107-DF22-0470-070391E86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10668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/>
              <a:t>Southeast States</a:t>
            </a:r>
            <a:br>
              <a:rPr lang="en-US" sz="3200" b="1" dirty="0"/>
            </a:br>
            <a:r>
              <a:rPr lang="en-US" sz="3200" b="1" dirty="0"/>
              <a:t>Milk Production and Dairy Farms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DB5F397-AFFB-2C41-4050-B9FF2577C770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38583521"/>
              </p:ext>
            </p:extLst>
          </p:nvPr>
        </p:nvGraphicFramePr>
        <p:xfrm>
          <a:off x="381000" y="1447800"/>
          <a:ext cx="8305800" cy="48767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8600">
                  <a:extLst>
                    <a:ext uri="{9D8B030D-6E8A-4147-A177-3AD203B41FA5}">
                      <a16:colId xmlns:a16="http://schemas.microsoft.com/office/drawing/2014/main" val="2865037065"/>
                    </a:ext>
                  </a:extLst>
                </a:gridCol>
                <a:gridCol w="2768600">
                  <a:extLst>
                    <a:ext uri="{9D8B030D-6E8A-4147-A177-3AD203B41FA5}">
                      <a16:colId xmlns:a16="http://schemas.microsoft.com/office/drawing/2014/main" val="2533252812"/>
                    </a:ext>
                  </a:extLst>
                </a:gridCol>
                <a:gridCol w="2768600">
                  <a:extLst>
                    <a:ext uri="{9D8B030D-6E8A-4147-A177-3AD203B41FA5}">
                      <a16:colId xmlns:a16="http://schemas.microsoft.com/office/drawing/2014/main" val="3751710180"/>
                    </a:ext>
                  </a:extLst>
                </a:gridCol>
              </a:tblGrid>
              <a:tr h="44334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Year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Milk (mil. lbs.)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Dairy Farms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145124"/>
                  </a:ext>
                </a:extLst>
              </a:tr>
              <a:tr h="44334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1980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14,440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1303746"/>
                  </a:ext>
                </a:extLst>
              </a:tr>
              <a:tr h="44334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1990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14,418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10,261 (1992)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2794643"/>
                  </a:ext>
                </a:extLst>
              </a:tr>
              <a:tr h="44334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12,042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6,105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53057127"/>
                  </a:ext>
                </a:extLst>
              </a:tr>
              <a:tr h="44334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9,013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3,260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29901907"/>
                  </a:ext>
                </a:extLst>
              </a:tr>
              <a:tr h="44334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1966549"/>
                  </a:ext>
                </a:extLst>
              </a:tr>
              <a:tr h="44334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8,455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1,650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294063897"/>
                  </a:ext>
                </a:extLst>
              </a:tr>
              <a:tr h="44334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8,201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1,490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244642307"/>
                  </a:ext>
                </a:extLst>
              </a:tr>
              <a:tr h="44334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8,112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1,345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568140194"/>
                  </a:ext>
                </a:extLst>
              </a:tr>
              <a:tr h="44334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8,024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1,255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0370899"/>
                  </a:ext>
                </a:extLst>
              </a:tr>
              <a:tr h="44334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2024 (projection)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7,890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1,160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6135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038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2622B-17A9-ED42-0AAD-43364E513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1596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Milk Production by State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02AAFC8-03C4-9C52-2711-5595D85D9A58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57554660"/>
              </p:ext>
            </p:extLst>
          </p:nvPr>
        </p:nvGraphicFramePr>
        <p:xfrm>
          <a:off x="381000" y="1066800"/>
          <a:ext cx="83058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1160">
                  <a:extLst>
                    <a:ext uri="{9D8B030D-6E8A-4147-A177-3AD203B41FA5}">
                      <a16:colId xmlns:a16="http://schemas.microsoft.com/office/drawing/2014/main" val="92900053"/>
                    </a:ext>
                  </a:extLst>
                </a:gridCol>
                <a:gridCol w="1661160">
                  <a:extLst>
                    <a:ext uri="{9D8B030D-6E8A-4147-A177-3AD203B41FA5}">
                      <a16:colId xmlns:a16="http://schemas.microsoft.com/office/drawing/2014/main" val="1740077765"/>
                    </a:ext>
                  </a:extLst>
                </a:gridCol>
                <a:gridCol w="1661160">
                  <a:extLst>
                    <a:ext uri="{9D8B030D-6E8A-4147-A177-3AD203B41FA5}">
                      <a16:colId xmlns:a16="http://schemas.microsoft.com/office/drawing/2014/main" val="1873015885"/>
                    </a:ext>
                  </a:extLst>
                </a:gridCol>
                <a:gridCol w="1661160">
                  <a:extLst>
                    <a:ext uri="{9D8B030D-6E8A-4147-A177-3AD203B41FA5}">
                      <a16:colId xmlns:a16="http://schemas.microsoft.com/office/drawing/2014/main" val="268886081"/>
                    </a:ext>
                  </a:extLst>
                </a:gridCol>
                <a:gridCol w="1661160">
                  <a:extLst>
                    <a:ext uri="{9D8B030D-6E8A-4147-A177-3AD203B41FA5}">
                      <a16:colId xmlns:a16="http://schemas.microsoft.com/office/drawing/2014/main" val="2247758917"/>
                    </a:ext>
                  </a:extLst>
                </a:gridCol>
              </a:tblGrid>
              <a:tr h="31024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2024 (p)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% of 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488064"/>
                  </a:ext>
                </a:extLst>
              </a:tr>
              <a:tr h="310243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u="sng" dirty="0"/>
                        <a:t>Average Daily Loads per Day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0589213"/>
                  </a:ext>
                </a:extLst>
              </a:tr>
              <a:tr h="31024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Florida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108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25.8%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410157158"/>
                  </a:ext>
                </a:extLst>
              </a:tr>
              <a:tr h="31024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Georgia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108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24.7%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7928105"/>
                  </a:ext>
                </a:extLst>
              </a:tr>
              <a:tr h="310243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219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220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220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50.5%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0774095"/>
                  </a:ext>
                </a:extLst>
              </a:tr>
              <a:tr h="310243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2233850"/>
                  </a:ext>
                </a:extLst>
              </a:tr>
              <a:tr h="31024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Virginia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17.6%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86408415"/>
                  </a:ext>
                </a:extLst>
              </a:tr>
              <a:tr h="31024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North Carolina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11.1%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273926933"/>
                  </a:ext>
                </a:extLst>
              </a:tr>
              <a:tr h="31024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Kentucky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10.9%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264826142"/>
                  </a:ext>
                </a:extLst>
              </a:tr>
              <a:tr h="31024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Tennessee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5.7%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178617374"/>
                  </a:ext>
                </a:extLst>
              </a:tr>
              <a:tr h="310243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207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205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198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45.3%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472174"/>
                  </a:ext>
                </a:extLst>
              </a:tr>
              <a:tr h="310243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8849116"/>
                  </a:ext>
                </a:extLst>
              </a:tr>
              <a:tr h="310243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Other 4 states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18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4.2%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151017346"/>
                  </a:ext>
                </a:extLst>
              </a:tr>
              <a:tr h="310243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4013995"/>
                  </a:ext>
                </a:extLst>
              </a:tr>
              <a:tr h="310243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46686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82706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6E4A6-A1CA-7A0E-FCB9-15D402B04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Southeast States</a:t>
            </a:r>
            <a:br>
              <a:rPr lang="en-US" b="1" dirty="0"/>
            </a:br>
            <a:r>
              <a:rPr lang="en-US" b="1" dirty="0"/>
              <a:t>Dairy Farms and Milk Sales*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207592F-08CC-4E88-2D67-B3BFB5BCF36C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90795498"/>
              </p:ext>
            </p:extLst>
          </p:nvPr>
        </p:nvGraphicFramePr>
        <p:xfrm>
          <a:off x="914400" y="1447800"/>
          <a:ext cx="7772400" cy="48593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100">
                  <a:extLst>
                    <a:ext uri="{9D8B030D-6E8A-4147-A177-3AD203B41FA5}">
                      <a16:colId xmlns:a16="http://schemas.microsoft.com/office/drawing/2014/main" val="3039053222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1002711560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1473451639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54547666"/>
                    </a:ext>
                  </a:extLst>
                </a:gridCol>
              </a:tblGrid>
              <a:tr h="489857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Herd 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Number of Dairy Farms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Percent of Total Dairy Farms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Percent of Milk Sales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310349"/>
                  </a:ext>
                </a:extLst>
              </a:tr>
              <a:tr h="489857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9451004"/>
                  </a:ext>
                </a:extLst>
              </a:tr>
              <a:tr h="48985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Less than 100 cows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51%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79076971"/>
                  </a:ext>
                </a:extLst>
              </a:tr>
              <a:tr h="48985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 – 500 cows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546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39%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28%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679557061"/>
                  </a:ext>
                </a:extLst>
              </a:tr>
              <a:tr h="48985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500 – 2,499 cows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034507980"/>
                  </a:ext>
                </a:extLst>
              </a:tr>
              <a:tr h="48985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2,500 cows or more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7416339"/>
                  </a:ext>
                </a:extLst>
              </a:tr>
              <a:tr h="48985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1,408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$2.04 billion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5603120"/>
                  </a:ext>
                </a:extLst>
              </a:tr>
              <a:tr h="489857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140 farms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10% of </a:t>
                      </a:r>
                    </a:p>
                    <a:p>
                      <a:pPr algn="ctr"/>
                      <a:r>
                        <a:rPr lang="en-US" dirty="0"/>
                        <a:t>dairy farms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64% of</a:t>
                      </a:r>
                    </a:p>
                    <a:p>
                      <a:pPr algn="ctr"/>
                      <a:r>
                        <a:rPr lang="en-US" dirty="0"/>
                        <a:t>Milk Sales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3900681"/>
                  </a:ext>
                </a:extLst>
              </a:tr>
              <a:tr h="489857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dirty="0"/>
                        <a:t>* 2022 Census of Agriculture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0434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85943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4DDC6-E7DF-23D6-84E1-CBBA86A08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Southeast States</a:t>
            </a:r>
            <a:br>
              <a:rPr lang="en-US" b="1" dirty="0"/>
            </a:br>
            <a:r>
              <a:rPr lang="en-US" b="1" dirty="0"/>
              <a:t>Demand and Supply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5117C-5D03-04EA-0765-90C0CDD01F1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14400" y="1600200"/>
            <a:ext cx="7772400" cy="49831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Dairy Farms:			</a:t>
            </a:r>
            <a:r>
              <a:rPr lang="en-US" u="sng" dirty="0"/>
              <a:t>1,160</a:t>
            </a:r>
          </a:p>
          <a:p>
            <a:pPr marL="0" indent="0">
              <a:buNone/>
            </a:pPr>
            <a:r>
              <a:rPr lang="en-US" dirty="0"/>
              <a:t>			</a:t>
            </a:r>
          </a:p>
          <a:p>
            <a:r>
              <a:rPr lang="en-US" dirty="0"/>
              <a:t>Farm Milk Supply:			</a:t>
            </a:r>
            <a:r>
              <a:rPr lang="en-US" u="sng" dirty="0"/>
              <a:t>8.0 billion lbs.</a:t>
            </a:r>
          </a:p>
          <a:p>
            <a:endParaRPr lang="en-US" dirty="0"/>
          </a:p>
          <a:p>
            <a:r>
              <a:rPr lang="en-US" dirty="0"/>
              <a:t>Regulated Fluid Milk Plants:	</a:t>
            </a:r>
            <a:r>
              <a:rPr lang="en-US" u="sng" dirty="0"/>
              <a:t>32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Class I Fluid Milk Disposition:	</a:t>
            </a:r>
            <a:r>
              <a:rPr lang="en-US" u="sng" dirty="0"/>
              <a:t>8.3 billion lbs.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Class II Products Processed:	             </a:t>
            </a:r>
            <a:r>
              <a:rPr lang="en-US" u="sng" dirty="0"/>
              <a:t>0.9 billion lbs. </a:t>
            </a:r>
            <a:r>
              <a:rPr lang="en-US" dirty="0"/>
              <a:t>					</a:t>
            </a:r>
          </a:p>
          <a:p>
            <a:r>
              <a:rPr lang="en-US" dirty="0"/>
              <a:t>Packaged Fluid Milk Sold:		</a:t>
            </a:r>
            <a:r>
              <a:rPr lang="en-US" u="sng" dirty="0"/>
              <a:t>10.0 billion lbs.</a:t>
            </a: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5586127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62779-07C7-EAB3-1B8F-D4DAEF430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6356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Milk Supply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6E39996-0739-E69F-8F7A-924105576B8B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74415691"/>
              </p:ext>
            </p:extLst>
          </p:nvPr>
        </p:nvGraphicFramePr>
        <p:xfrm>
          <a:off x="457200" y="838201"/>
          <a:ext cx="8305800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4300">
                  <a:extLst>
                    <a:ext uri="{9D8B030D-6E8A-4147-A177-3AD203B41FA5}">
                      <a16:colId xmlns:a16="http://schemas.microsoft.com/office/drawing/2014/main" val="932103171"/>
                    </a:ext>
                  </a:extLst>
                </a:gridCol>
                <a:gridCol w="1384300">
                  <a:extLst>
                    <a:ext uri="{9D8B030D-6E8A-4147-A177-3AD203B41FA5}">
                      <a16:colId xmlns:a16="http://schemas.microsoft.com/office/drawing/2014/main" val="2986459670"/>
                    </a:ext>
                  </a:extLst>
                </a:gridCol>
                <a:gridCol w="1384300">
                  <a:extLst>
                    <a:ext uri="{9D8B030D-6E8A-4147-A177-3AD203B41FA5}">
                      <a16:colId xmlns:a16="http://schemas.microsoft.com/office/drawing/2014/main" val="589203818"/>
                    </a:ext>
                  </a:extLst>
                </a:gridCol>
                <a:gridCol w="1384300">
                  <a:extLst>
                    <a:ext uri="{9D8B030D-6E8A-4147-A177-3AD203B41FA5}">
                      <a16:colId xmlns:a16="http://schemas.microsoft.com/office/drawing/2014/main" val="3304194126"/>
                    </a:ext>
                  </a:extLst>
                </a:gridCol>
                <a:gridCol w="1384300">
                  <a:extLst>
                    <a:ext uri="{9D8B030D-6E8A-4147-A177-3AD203B41FA5}">
                      <a16:colId xmlns:a16="http://schemas.microsoft.com/office/drawing/2014/main" val="2705286279"/>
                    </a:ext>
                  </a:extLst>
                </a:gridCol>
                <a:gridCol w="1384300">
                  <a:extLst>
                    <a:ext uri="{9D8B030D-6E8A-4147-A177-3AD203B41FA5}">
                      <a16:colId xmlns:a16="http://schemas.microsoft.com/office/drawing/2014/main" val="2877737330"/>
                    </a:ext>
                  </a:extLst>
                </a:gridCol>
              </a:tblGrid>
              <a:tr h="35827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2024 (est.)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2024 vs. 2023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6071219"/>
                  </a:ext>
                </a:extLst>
              </a:tr>
              <a:tr h="62094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Cows (1,000’s)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9,449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9,400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9,386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9,340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(46)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931445578"/>
                  </a:ext>
                </a:extLst>
              </a:tr>
              <a:tr h="62094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Milk </a:t>
                      </a:r>
                    </a:p>
                    <a:p>
                      <a:pPr algn="ctr"/>
                      <a:r>
                        <a:rPr lang="en-US" dirty="0"/>
                        <a:t>(billion lbs.)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226.3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226.4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226.4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225.8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(0.3 %)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577590374"/>
                  </a:ext>
                </a:extLst>
              </a:tr>
              <a:tr h="62094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Milk per Cow</a:t>
                      </a:r>
                    </a:p>
                    <a:p>
                      <a:pPr algn="ctr"/>
                      <a:r>
                        <a:rPr lang="en-US" dirty="0"/>
                        <a:t>(lbs.)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23,948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24,087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24,118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24,170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0.2%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8225193"/>
                  </a:ext>
                </a:extLst>
              </a:tr>
              <a:tr h="35827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8619204"/>
                  </a:ext>
                </a:extLst>
              </a:tr>
              <a:tr h="35827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Fat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3.97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4.06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4.11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4.20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640977704"/>
                  </a:ext>
                </a:extLst>
              </a:tr>
              <a:tr h="35827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Protein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199308369"/>
                  </a:ext>
                </a:extLst>
              </a:tr>
              <a:tr h="88706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Cheddar Cheese yield (lbs.)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10</a:t>
                      </a:r>
                      <a:r>
                        <a:rPr lang="en-US" b="1" dirty="0"/>
                        <a:t>.</a:t>
                      </a:r>
                      <a:r>
                        <a:rPr lang="en-US" dirty="0"/>
                        <a:t>78</a:t>
                      </a:r>
                    </a:p>
                    <a:p>
                      <a:pPr algn="ctr"/>
                      <a:r>
                        <a:rPr lang="en-US" dirty="0"/>
                        <a:t>(185)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10.99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11.08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11.27</a:t>
                      </a:r>
                    </a:p>
                    <a:p>
                      <a:pPr algn="ctr"/>
                      <a:r>
                        <a:rPr lang="en-US" dirty="0"/>
                        <a:t>(177)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9481801"/>
                  </a:ext>
                </a:extLst>
              </a:tr>
              <a:tr h="35827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65687383"/>
                  </a:ext>
                </a:extLst>
              </a:tr>
              <a:tr h="358270">
                <a:tc>
                  <a:txBody>
                    <a:bodyPr/>
                    <a:lstStyle/>
                    <a:p>
                      <a:pPr algn="ctr"/>
                      <a:r>
                        <a:rPr lang="en-US" u="sng" dirty="0"/>
                        <a:t>Per Cow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2493884"/>
                  </a:ext>
                </a:extLst>
              </a:tr>
              <a:tr h="35827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Fat (lbs.)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898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919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931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948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1.9%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117741925"/>
                  </a:ext>
                </a:extLst>
              </a:tr>
              <a:tr h="35827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Protein (lbs.)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726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736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738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743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0.7%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6166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41161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0AB0D-C039-18DF-5CE0-CC3EA2C46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62"/>
          </a:xfrm>
        </p:spPr>
        <p:txBody>
          <a:bodyPr/>
          <a:lstStyle/>
          <a:p>
            <a:pPr algn="ctr"/>
            <a:r>
              <a:rPr lang="en-US" b="1" dirty="0"/>
              <a:t>Inventory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809DBEF-3D54-E2FE-3E2E-0054D872101D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93957284"/>
              </p:ext>
            </p:extLst>
          </p:nvPr>
        </p:nvGraphicFramePr>
        <p:xfrm>
          <a:off x="609600" y="1447800"/>
          <a:ext cx="8077200" cy="461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5440">
                  <a:extLst>
                    <a:ext uri="{9D8B030D-6E8A-4147-A177-3AD203B41FA5}">
                      <a16:colId xmlns:a16="http://schemas.microsoft.com/office/drawing/2014/main" val="2655108889"/>
                    </a:ext>
                  </a:extLst>
                </a:gridCol>
                <a:gridCol w="1615440">
                  <a:extLst>
                    <a:ext uri="{9D8B030D-6E8A-4147-A177-3AD203B41FA5}">
                      <a16:colId xmlns:a16="http://schemas.microsoft.com/office/drawing/2014/main" val="2128378050"/>
                    </a:ext>
                  </a:extLst>
                </a:gridCol>
                <a:gridCol w="1615440">
                  <a:extLst>
                    <a:ext uri="{9D8B030D-6E8A-4147-A177-3AD203B41FA5}">
                      <a16:colId xmlns:a16="http://schemas.microsoft.com/office/drawing/2014/main" val="1543328351"/>
                    </a:ext>
                  </a:extLst>
                </a:gridCol>
                <a:gridCol w="1615440">
                  <a:extLst>
                    <a:ext uri="{9D8B030D-6E8A-4147-A177-3AD203B41FA5}">
                      <a16:colId xmlns:a16="http://schemas.microsoft.com/office/drawing/2014/main" val="436241547"/>
                    </a:ext>
                  </a:extLst>
                </a:gridCol>
                <a:gridCol w="1615440">
                  <a:extLst>
                    <a:ext uri="{9D8B030D-6E8A-4147-A177-3AD203B41FA5}">
                      <a16:colId xmlns:a16="http://schemas.microsoft.com/office/drawing/2014/main" val="29060997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Year*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Butter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Cheese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Nonfat Dry Milk Powder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Dry Whey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2993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/>
                        <a:t>(million lbs.)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0811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1,411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5245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3731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1,430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44295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0095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1,437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2300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255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1,335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1108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6036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*end of November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0673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4639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01826-D4C7-A9B4-BA74-C1DCA934C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44562"/>
          </a:xfrm>
        </p:spPr>
        <p:txBody>
          <a:bodyPr/>
          <a:lstStyle/>
          <a:p>
            <a:pPr algn="ctr"/>
            <a:r>
              <a:rPr lang="en-US" b="1" dirty="0"/>
              <a:t>Milk Demand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95AE963-59A7-A2E0-7B78-9AC593B34056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3740688"/>
              </p:ext>
            </p:extLst>
          </p:nvPr>
        </p:nvGraphicFramePr>
        <p:xfrm>
          <a:off x="381000" y="1447800"/>
          <a:ext cx="8153400" cy="449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0680">
                  <a:extLst>
                    <a:ext uri="{9D8B030D-6E8A-4147-A177-3AD203B41FA5}">
                      <a16:colId xmlns:a16="http://schemas.microsoft.com/office/drawing/2014/main" val="1065164146"/>
                    </a:ext>
                  </a:extLst>
                </a:gridCol>
                <a:gridCol w="1630680">
                  <a:extLst>
                    <a:ext uri="{9D8B030D-6E8A-4147-A177-3AD203B41FA5}">
                      <a16:colId xmlns:a16="http://schemas.microsoft.com/office/drawing/2014/main" val="330860790"/>
                    </a:ext>
                  </a:extLst>
                </a:gridCol>
                <a:gridCol w="1630680">
                  <a:extLst>
                    <a:ext uri="{9D8B030D-6E8A-4147-A177-3AD203B41FA5}">
                      <a16:colId xmlns:a16="http://schemas.microsoft.com/office/drawing/2014/main" val="1098442149"/>
                    </a:ext>
                  </a:extLst>
                </a:gridCol>
                <a:gridCol w="1630680">
                  <a:extLst>
                    <a:ext uri="{9D8B030D-6E8A-4147-A177-3AD203B41FA5}">
                      <a16:colId xmlns:a16="http://schemas.microsoft.com/office/drawing/2014/main" val="1867548253"/>
                    </a:ext>
                  </a:extLst>
                </a:gridCol>
                <a:gridCol w="1630680">
                  <a:extLst>
                    <a:ext uri="{9D8B030D-6E8A-4147-A177-3AD203B41FA5}">
                      <a16:colId xmlns:a16="http://schemas.microsoft.com/office/drawing/2014/main" val="1663456403"/>
                    </a:ext>
                  </a:extLst>
                </a:gridCol>
              </a:tblGrid>
              <a:tr h="56197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Domestic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Export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5150249"/>
                  </a:ext>
                </a:extLst>
              </a:tr>
              <a:tr h="5619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 Solids (million lbs.)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759884"/>
                  </a:ext>
                </a:extLst>
              </a:tr>
              <a:tr h="56197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25,049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5,022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30,071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16.7%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20039654"/>
                  </a:ext>
                </a:extLst>
              </a:tr>
              <a:tr h="56197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25,066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5,316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30,382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17.5%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04892640"/>
                  </a:ext>
                </a:extLst>
              </a:tr>
              <a:tr h="56197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25,814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4,947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30,761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16.1%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92568225"/>
                  </a:ext>
                </a:extLst>
              </a:tr>
              <a:tr h="56197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2024 (est.)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25,995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4,905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30,900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15.9%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3127842"/>
                  </a:ext>
                </a:extLst>
              </a:tr>
              <a:tr h="5619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8362497"/>
                  </a:ext>
                </a:extLst>
              </a:tr>
              <a:tr h="56197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2024 vs. 2023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0.70%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(0.84%)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0.45%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20228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28935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FAAA9-58AC-D916-5997-1F9E5D5D4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873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/>
              <a:t>2025 Projections – Base Zone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F8E4A5B-7815-3E0F-3773-78ADC4E6D1F7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98873657"/>
              </p:ext>
            </p:extLst>
          </p:nvPr>
        </p:nvGraphicFramePr>
        <p:xfrm>
          <a:off x="533400" y="914401"/>
          <a:ext cx="8382000" cy="56689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5500">
                  <a:extLst>
                    <a:ext uri="{9D8B030D-6E8A-4147-A177-3AD203B41FA5}">
                      <a16:colId xmlns:a16="http://schemas.microsoft.com/office/drawing/2014/main" val="1870320781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3281691033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1075961750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19887814"/>
                    </a:ext>
                  </a:extLst>
                </a:gridCol>
              </a:tblGrid>
              <a:tr h="43607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Appalachian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Florida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Southeast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6158505"/>
                  </a:ext>
                </a:extLst>
              </a:tr>
              <a:tr h="436074"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/>
                        <a:t>2023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7096354"/>
                  </a:ext>
                </a:extLst>
              </a:tr>
              <a:tr h="436074">
                <a:tc>
                  <a:txBody>
                    <a:bodyPr/>
                    <a:lstStyle/>
                    <a:p>
                      <a:pPr algn="ctr"/>
                      <a:r>
                        <a:rPr lang="en-US" b="1" u="none" dirty="0"/>
                        <a:t>$/cwt. 3.5% fat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$21.65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$23.71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$22.23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7008250"/>
                  </a:ext>
                </a:extLst>
              </a:tr>
              <a:tr h="436074">
                <a:tc>
                  <a:txBody>
                    <a:bodyPr/>
                    <a:lstStyle/>
                    <a:p>
                      <a:pPr algn="ctr"/>
                      <a:r>
                        <a:rPr lang="en-US" b="0" i="1" u="none" dirty="0"/>
                        <a:t>Butterfat $/lb.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$2.98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$3.00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$2.98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0994635"/>
                  </a:ext>
                </a:extLst>
              </a:tr>
              <a:tr h="436074"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/>
                        <a:t>2024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817981615"/>
                  </a:ext>
                </a:extLst>
              </a:tr>
              <a:tr h="436074">
                <a:tc>
                  <a:txBody>
                    <a:bodyPr/>
                    <a:lstStyle/>
                    <a:p>
                      <a:pPr algn="ctr"/>
                      <a:r>
                        <a:rPr lang="en-US" b="1" u="none" dirty="0"/>
                        <a:t>$/cwt. 3.5% fat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$22.92 (21.55)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$24.86 (23.50)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$23.47 (22.06)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280096334"/>
                  </a:ext>
                </a:extLst>
              </a:tr>
              <a:tr h="436074">
                <a:tc>
                  <a:txBody>
                    <a:bodyPr/>
                    <a:lstStyle/>
                    <a:p>
                      <a:pPr algn="ctr"/>
                      <a:r>
                        <a:rPr lang="en-US" i="1" u="none" dirty="0"/>
                        <a:t>Butterfat $/lb.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$3.31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$3.32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$3.31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42036049"/>
                  </a:ext>
                </a:extLst>
              </a:tr>
              <a:tr h="436074">
                <a:tc>
                  <a:txBody>
                    <a:bodyPr/>
                    <a:lstStyle/>
                    <a:p>
                      <a:pPr algn="ctr"/>
                      <a:r>
                        <a:rPr lang="en-US" b="0" u="none" dirty="0"/>
                        <a:t>2024 vs. 2023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+$1.27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+$1.15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+$1.24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8295376"/>
                  </a:ext>
                </a:extLst>
              </a:tr>
              <a:tr h="436074">
                <a:tc>
                  <a:txBody>
                    <a:bodyPr/>
                    <a:lstStyle/>
                    <a:p>
                      <a:pPr algn="ctr"/>
                      <a:endParaRPr lang="en-US" b="1" u="sng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2705914"/>
                  </a:ext>
                </a:extLst>
              </a:tr>
              <a:tr h="436074"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/>
                        <a:t>2025 Projection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032343"/>
                  </a:ext>
                </a:extLst>
              </a:tr>
              <a:tr h="436074">
                <a:tc>
                  <a:txBody>
                    <a:bodyPr/>
                    <a:lstStyle/>
                    <a:p>
                      <a:pPr algn="ctr"/>
                      <a:r>
                        <a:rPr lang="en-US" b="1" u="none" dirty="0"/>
                        <a:t>$/cwt. 3.5% fat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$24.12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$25.90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$24.60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8302221"/>
                  </a:ext>
                </a:extLst>
              </a:tr>
              <a:tr h="436074">
                <a:tc>
                  <a:txBody>
                    <a:bodyPr/>
                    <a:lstStyle/>
                    <a:p>
                      <a:pPr algn="ctr"/>
                      <a:r>
                        <a:rPr lang="en-US" i="1" u="none" dirty="0"/>
                        <a:t>Butterfat $/lb.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$3.06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$3.07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$3.06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01309"/>
                  </a:ext>
                </a:extLst>
              </a:tr>
              <a:tr h="436074">
                <a:tc>
                  <a:txBody>
                    <a:bodyPr/>
                    <a:lstStyle/>
                    <a:p>
                      <a:pPr algn="ctr"/>
                      <a:r>
                        <a:rPr lang="en-US" b="1" i="0" u="none" dirty="0"/>
                        <a:t>2025 vs. 2024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+$1.20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+$1.04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+$1.13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1182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17136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F317A-6632-C872-31C6-4FE5D62EA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DATA 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9DB8E0-FC2F-14F3-E46B-C17763B0B9F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USDA – Agricultural Marketing Service</a:t>
            </a:r>
          </a:p>
          <a:p>
            <a:endParaRPr lang="en-US" dirty="0"/>
          </a:p>
          <a:p>
            <a:r>
              <a:rPr lang="en-US" dirty="0"/>
              <a:t>USDA – National Agricultural Statistics Service</a:t>
            </a:r>
          </a:p>
          <a:p>
            <a:endParaRPr lang="en-US" dirty="0"/>
          </a:p>
          <a:p>
            <a:r>
              <a:rPr lang="en-US" dirty="0"/>
              <a:t>USDA – Economic Research Service</a:t>
            </a:r>
          </a:p>
          <a:p>
            <a:endParaRPr lang="en-US" dirty="0"/>
          </a:p>
          <a:p>
            <a:r>
              <a:rPr lang="en-US" dirty="0"/>
              <a:t>Virginia Milk Commission</a:t>
            </a:r>
          </a:p>
          <a:p>
            <a:endParaRPr lang="en-US" dirty="0"/>
          </a:p>
          <a:p>
            <a:r>
              <a:rPr lang="en-US" dirty="0"/>
              <a:t>Census of Agriculture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885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02BF4-0E67-248E-8C5D-C991BAD80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44562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Topics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C016B-AB35-EC39-8072-379263EB397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Federal Milk Marketing Order Changes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Milk Market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Milk Supply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Milk Prices</a:t>
            </a:r>
          </a:p>
        </p:txBody>
      </p:sp>
    </p:spTree>
    <p:extLst>
      <p:ext uri="{BB962C8B-B14F-4D97-AF65-F5344CB8AC3E}">
        <p14:creationId xmlns:p14="http://schemas.microsoft.com/office/powerpoint/2010/main" val="23832281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9112E-DCD0-40F5-80C9-24D736A4A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THANK YOU FOR THE OPPORTUNITY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0E8B6-22AE-49F6-9DCF-D98330BE70F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b="1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1376536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2BE15-0CFA-4223-A72A-DCC04299D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2162"/>
          </a:xfrm>
        </p:spPr>
        <p:txBody>
          <a:bodyPr/>
          <a:lstStyle/>
          <a:p>
            <a:pPr algn="ctr"/>
            <a:r>
              <a:rPr lang="en-US" b="1" dirty="0"/>
              <a:t>Distributing Plant Delivery Credit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35BA41C-FB27-88B1-B3CA-B17874B973C7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852141550"/>
              </p:ext>
            </p:extLst>
          </p:nvPr>
        </p:nvGraphicFramePr>
        <p:xfrm>
          <a:off x="533400" y="1447800"/>
          <a:ext cx="8153400" cy="5029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0680">
                  <a:extLst>
                    <a:ext uri="{9D8B030D-6E8A-4147-A177-3AD203B41FA5}">
                      <a16:colId xmlns:a16="http://schemas.microsoft.com/office/drawing/2014/main" val="3845449789"/>
                    </a:ext>
                  </a:extLst>
                </a:gridCol>
                <a:gridCol w="1630680">
                  <a:extLst>
                    <a:ext uri="{9D8B030D-6E8A-4147-A177-3AD203B41FA5}">
                      <a16:colId xmlns:a16="http://schemas.microsoft.com/office/drawing/2014/main" val="785748781"/>
                    </a:ext>
                  </a:extLst>
                </a:gridCol>
                <a:gridCol w="1630680">
                  <a:extLst>
                    <a:ext uri="{9D8B030D-6E8A-4147-A177-3AD203B41FA5}">
                      <a16:colId xmlns:a16="http://schemas.microsoft.com/office/drawing/2014/main" val="2264874576"/>
                    </a:ext>
                  </a:extLst>
                </a:gridCol>
                <a:gridCol w="1630680">
                  <a:extLst>
                    <a:ext uri="{9D8B030D-6E8A-4147-A177-3AD203B41FA5}">
                      <a16:colId xmlns:a16="http://schemas.microsoft.com/office/drawing/2014/main" val="3764970343"/>
                    </a:ext>
                  </a:extLst>
                </a:gridCol>
                <a:gridCol w="1630680">
                  <a:extLst>
                    <a:ext uri="{9D8B030D-6E8A-4147-A177-3AD203B41FA5}">
                      <a16:colId xmlns:a16="http://schemas.microsoft.com/office/drawing/2014/main" val="4122908614"/>
                    </a:ext>
                  </a:extLst>
                </a:gridCol>
              </a:tblGrid>
              <a:tr h="1233577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FMMO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Billion lbs. requested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Requested Milk Percent of total producer milk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Requested Milk average $/cwt.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Requested $ Percent Paid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0972225"/>
                  </a:ext>
                </a:extLst>
              </a:tr>
              <a:tr h="379562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(March – November 2024)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8403409"/>
                  </a:ext>
                </a:extLst>
              </a:tr>
              <a:tr h="379562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609750"/>
                  </a:ext>
                </a:extLst>
              </a:tr>
              <a:tr h="37956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Appalachian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2.8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70%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$0.60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86%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690736932"/>
                  </a:ext>
                </a:extLst>
              </a:tr>
              <a:tr h="379562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571058559"/>
                  </a:ext>
                </a:extLst>
              </a:tr>
              <a:tr h="37956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Florida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$0.67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282204293"/>
                  </a:ext>
                </a:extLst>
              </a:tr>
              <a:tr h="379562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532271106"/>
                  </a:ext>
                </a:extLst>
              </a:tr>
              <a:tr h="37956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Southeast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51%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$0.71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61%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4060201"/>
                  </a:ext>
                </a:extLst>
              </a:tr>
              <a:tr h="379562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9712746"/>
                  </a:ext>
                </a:extLst>
              </a:tr>
              <a:tr h="379562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5.8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69%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$0.64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81%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921687058"/>
                  </a:ext>
                </a:extLst>
              </a:tr>
              <a:tr h="379562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Total paid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/>
                        <a:t>$37,318,785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1094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3888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9C4FD-017E-C4D0-6F52-5BF1BED0A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2162"/>
          </a:xfrm>
        </p:spPr>
        <p:txBody>
          <a:bodyPr/>
          <a:lstStyle/>
          <a:p>
            <a:pPr algn="ctr"/>
            <a:r>
              <a:rPr lang="en-US" b="1" dirty="0"/>
              <a:t>Proposed FMMO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3E2BFC-209C-B34C-5030-13042071D8F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14400" y="1219200"/>
            <a:ext cx="7772400" cy="5364162"/>
          </a:xfrm>
        </p:spPr>
        <p:txBody>
          <a:bodyPr/>
          <a:lstStyle/>
          <a:p>
            <a:pPr marL="0" indent="0" algn="ctr">
              <a:buNone/>
            </a:pPr>
            <a:r>
              <a:rPr lang="en-US" u="sng" dirty="0"/>
              <a:t>Increase Price</a:t>
            </a:r>
          </a:p>
          <a:p>
            <a:pPr marL="0" indent="0" algn="ctr">
              <a:buNone/>
            </a:pPr>
            <a:r>
              <a:rPr lang="en-US" dirty="0"/>
              <a:t>Class I Differentials </a:t>
            </a:r>
          </a:p>
          <a:p>
            <a:pPr marL="0" indent="0" algn="ctr">
              <a:buNone/>
            </a:pPr>
            <a:r>
              <a:rPr lang="en-US" dirty="0"/>
              <a:t>Adjust Milk Composition Factors 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u="sng" dirty="0"/>
              <a:t>Decrease Price</a:t>
            </a:r>
          </a:p>
          <a:p>
            <a:pPr marL="0" indent="0" algn="ctr">
              <a:buNone/>
            </a:pPr>
            <a:r>
              <a:rPr lang="en-US" dirty="0"/>
              <a:t>Increase Make Allowances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u="sng" dirty="0"/>
              <a:t>Do Not Know for Sure</a:t>
            </a:r>
          </a:p>
          <a:p>
            <a:pPr marL="0" indent="0" algn="ctr">
              <a:buNone/>
            </a:pPr>
            <a:r>
              <a:rPr lang="en-US" dirty="0"/>
              <a:t>Return to “Higher of”</a:t>
            </a:r>
          </a:p>
          <a:p>
            <a:pPr marL="0" indent="0" algn="ctr">
              <a:buNone/>
            </a:pPr>
            <a:r>
              <a:rPr lang="en-US" dirty="0"/>
              <a:t>Eliminate Barrel Cheese</a:t>
            </a:r>
          </a:p>
          <a:p>
            <a:pPr marL="0" indent="0" algn="ctr">
              <a:buNone/>
            </a:pPr>
            <a:r>
              <a:rPr lang="en-US" dirty="0"/>
              <a:t>Extended Shelf Life Adjuster</a:t>
            </a:r>
          </a:p>
          <a:p>
            <a:pPr marL="0" indent="0" algn="ctr">
              <a:buNone/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715703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55A43-C969-F436-FD93-596A149F7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1596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Class I Differentials ($/cwt.)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3CF7A31-F143-562E-C7C6-69F0F4CE8262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69849364"/>
              </p:ext>
            </p:extLst>
          </p:nvPr>
        </p:nvGraphicFramePr>
        <p:xfrm>
          <a:off x="914400" y="1203960"/>
          <a:ext cx="7772396" cy="53794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099">
                  <a:extLst>
                    <a:ext uri="{9D8B030D-6E8A-4147-A177-3AD203B41FA5}">
                      <a16:colId xmlns:a16="http://schemas.microsoft.com/office/drawing/2014/main" val="3137822451"/>
                    </a:ext>
                  </a:extLst>
                </a:gridCol>
                <a:gridCol w="1943099">
                  <a:extLst>
                    <a:ext uri="{9D8B030D-6E8A-4147-A177-3AD203B41FA5}">
                      <a16:colId xmlns:a16="http://schemas.microsoft.com/office/drawing/2014/main" val="707304581"/>
                    </a:ext>
                  </a:extLst>
                </a:gridCol>
                <a:gridCol w="1943099">
                  <a:extLst>
                    <a:ext uri="{9D8B030D-6E8A-4147-A177-3AD203B41FA5}">
                      <a16:colId xmlns:a16="http://schemas.microsoft.com/office/drawing/2014/main" val="223545139"/>
                    </a:ext>
                  </a:extLst>
                </a:gridCol>
                <a:gridCol w="1943099">
                  <a:extLst>
                    <a:ext uri="{9D8B030D-6E8A-4147-A177-3AD203B41FA5}">
                      <a16:colId xmlns:a16="http://schemas.microsoft.com/office/drawing/2014/main" val="696875326"/>
                    </a:ext>
                  </a:extLst>
                </a:gridCol>
              </a:tblGrid>
              <a:tr h="38424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City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Current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Final Decision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Change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7343604"/>
                  </a:ext>
                </a:extLst>
              </a:tr>
              <a:tr h="38424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Asheville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$3.40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$5.40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$2.00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189677543"/>
                  </a:ext>
                </a:extLst>
              </a:tr>
              <a:tr h="38424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Atlanta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$3.80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$5.80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$2.00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9474847"/>
                  </a:ext>
                </a:extLst>
              </a:tr>
              <a:tr h="38424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Newport News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$3.20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$5.20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$2.00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561600486"/>
                  </a:ext>
                </a:extLst>
              </a:tr>
              <a:tr h="38424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Spartanburg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$3.40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$5.40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$2.00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211719659"/>
                  </a:ext>
                </a:extLst>
              </a:tr>
              <a:tr h="38424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Winston-Salem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$3.40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$5.40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$2.00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5180040"/>
                  </a:ext>
                </a:extLst>
              </a:tr>
              <a:tr h="384243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135416"/>
                  </a:ext>
                </a:extLst>
              </a:tr>
              <a:tr h="38424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Athens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$3.40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$5.20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$1.80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619556677"/>
                  </a:ext>
                </a:extLst>
              </a:tr>
              <a:tr h="38424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Nashville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$2.90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$4.60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$1.70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169703763"/>
                  </a:ext>
                </a:extLst>
              </a:tr>
              <a:tr h="38424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Winchester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$2.60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$4.20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$1.60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9131129"/>
                  </a:ext>
                </a:extLst>
              </a:tr>
              <a:tr h="384243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8012099"/>
                  </a:ext>
                </a:extLst>
              </a:tr>
              <a:tr h="38424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Miami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$6.00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$7.40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$1.40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88469152"/>
                  </a:ext>
                </a:extLst>
              </a:tr>
              <a:tr h="38424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Orlando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$5.40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$6.80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$1.40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683186665"/>
                  </a:ext>
                </a:extLst>
              </a:tr>
              <a:tr h="38424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Valdosta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$4.60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$6.00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$1.40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59395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2208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05478-6135-C839-09A0-E905576C9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/>
              <a:t>Average Change ($/cwt.) @Test</a:t>
            </a:r>
            <a:br>
              <a:rPr lang="en-US" sz="3200" b="1" dirty="0"/>
            </a:br>
            <a:r>
              <a:rPr lang="en-US" sz="3200" b="1" dirty="0"/>
              <a:t>Current vs. Final (2019-2023) - Relative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0EF9489-5614-7CD4-9DBF-B136D4F77DA8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93040545"/>
              </p:ext>
            </p:extLst>
          </p:nvPr>
        </p:nvGraphicFramePr>
        <p:xfrm>
          <a:off x="460376" y="2438400"/>
          <a:ext cx="3578224" cy="236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9112">
                  <a:extLst>
                    <a:ext uri="{9D8B030D-6E8A-4147-A177-3AD203B41FA5}">
                      <a16:colId xmlns:a16="http://schemas.microsoft.com/office/drawing/2014/main" val="2473909414"/>
                    </a:ext>
                  </a:extLst>
                </a:gridCol>
                <a:gridCol w="1789112">
                  <a:extLst>
                    <a:ext uri="{9D8B030D-6E8A-4147-A177-3AD203B41FA5}">
                      <a16:colId xmlns:a16="http://schemas.microsoft.com/office/drawing/2014/main" val="2070531511"/>
                    </a:ext>
                  </a:extLst>
                </a:gridCol>
              </a:tblGrid>
              <a:tr h="59055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FMMO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Change ($/cwt.)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8348303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Appalachian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$1.90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846499136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Southeast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$1.80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08101706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Florida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$1.43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8588796"/>
                  </a:ext>
                </a:extLst>
              </a:tr>
            </a:tbl>
          </a:graphicData>
        </a:graphic>
      </p:graphicFrame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1F3378D0-4D95-16E4-A77E-FE287DBFD534}"/>
              </a:ext>
            </a:extLst>
          </p:cNvPr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908705963"/>
              </p:ext>
            </p:extLst>
          </p:nvPr>
        </p:nvGraphicFramePr>
        <p:xfrm>
          <a:off x="4933950" y="1676400"/>
          <a:ext cx="3749674" cy="4741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4837">
                  <a:extLst>
                    <a:ext uri="{9D8B030D-6E8A-4147-A177-3AD203B41FA5}">
                      <a16:colId xmlns:a16="http://schemas.microsoft.com/office/drawing/2014/main" val="241898785"/>
                    </a:ext>
                  </a:extLst>
                </a:gridCol>
                <a:gridCol w="1874837">
                  <a:extLst>
                    <a:ext uri="{9D8B030D-6E8A-4147-A177-3AD203B41FA5}">
                      <a16:colId xmlns:a16="http://schemas.microsoft.com/office/drawing/2014/main" val="3757553604"/>
                    </a:ext>
                  </a:extLst>
                </a:gridCol>
              </a:tblGrid>
              <a:tr h="47413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FMMO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Change ($/cwt.)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8331389"/>
                  </a:ext>
                </a:extLst>
              </a:tr>
              <a:tr h="47413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Central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$0.52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80326282"/>
                  </a:ext>
                </a:extLst>
              </a:tr>
              <a:tr h="47413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Mideast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$0.51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66450913"/>
                  </a:ext>
                </a:extLst>
              </a:tr>
              <a:tr h="47413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Northeast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$0.36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553470642"/>
                  </a:ext>
                </a:extLst>
              </a:tr>
              <a:tr h="47413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Southwest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$0.07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167443987"/>
                  </a:ext>
                </a:extLst>
              </a:tr>
              <a:tr h="47413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Pacific Northwest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($0.05)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474121182"/>
                  </a:ext>
                </a:extLst>
              </a:tr>
              <a:tr h="47413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Arizona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($0.11)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293808257"/>
                  </a:ext>
                </a:extLst>
              </a:tr>
              <a:tr h="47413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Upper Midwest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($0.13)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268722910"/>
                  </a:ext>
                </a:extLst>
              </a:tr>
              <a:tr h="47413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California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($0.27)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1630114"/>
                  </a:ext>
                </a:extLst>
              </a:tr>
              <a:tr h="474133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Average All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$0.26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6371280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8716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A8277-95EF-43FC-483F-93EA832B3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1596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Class I % Utilization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C4991FD-9D85-4279-8937-086348C06CCC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3086523"/>
              </p:ext>
            </p:extLst>
          </p:nvPr>
        </p:nvGraphicFramePr>
        <p:xfrm>
          <a:off x="304800" y="1219200"/>
          <a:ext cx="8458200" cy="495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700">
                  <a:extLst>
                    <a:ext uri="{9D8B030D-6E8A-4147-A177-3AD203B41FA5}">
                      <a16:colId xmlns:a16="http://schemas.microsoft.com/office/drawing/2014/main" val="1034334262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042724145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3128941900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3608468837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30800330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899469384"/>
                    </a:ext>
                  </a:extLst>
                </a:gridCol>
              </a:tblGrid>
              <a:tr h="61912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FMMO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3090000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Appalachian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73.88%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70.83%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70.43%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69.83%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70.05%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924124199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Florida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82.17%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82.24%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83.01%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82.17%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81.71%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107801963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Southeast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68.98%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67.54%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72.40%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74.09%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74.25%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7230006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159370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Combined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73.70%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71.87%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73.73%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73.84%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73.95%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8828092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0560279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All FMMOs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27%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29%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67166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2841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15E0A-69B5-E441-52D4-0752365BA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1596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/>
              <a:t>Avg. Daily Class I Disposition 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A69139F-A507-A001-E9B7-797EBA637433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897808724"/>
              </p:ext>
            </p:extLst>
          </p:nvPr>
        </p:nvGraphicFramePr>
        <p:xfrm>
          <a:off x="381000" y="1143001"/>
          <a:ext cx="8534400" cy="5257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6880">
                  <a:extLst>
                    <a:ext uri="{9D8B030D-6E8A-4147-A177-3AD203B41FA5}">
                      <a16:colId xmlns:a16="http://schemas.microsoft.com/office/drawing/2014/main" val="1592301199"/>
                    </a:ext>
                  </a:extLst>
                </a:gridCol>
                <a:gridCol w="1706880">
                  <a:extLst>
                    <a:ext uri="{9D8B030D-6E8A-4147-A177-3AD203B41FA5}">
                      <a16:colId xmlns:a16="http://schemas.microsoft.com/office/drawing/2014/main" val="1151688559"/>
                    </a:ext>
                  </a:extLst>
                </a:gridCol>
                <a:gridCol w="1706880">
                  <a:extLst>
                    <a:ext uri="{9D8B030D-6E8A-4147-A177-3AD203B41FA5}">
                      <a16:colId xmlns:a16="http://schemas.microsoft.com/office/drawing/2014/main" val="3902989033"/>
                    </a:ext>
                  </a:extLst>
                </a:gridCol>
                <a:gridCol w="1706880">
                  <a:extLst>
                    <a:ext uri="{9D8B030D-6E8A-4147-A177-3AD203B41FA5}">
                      <a16:colId xmlns:a16="http://schemas.microsoft.com/office/drawing/2014/main" val="2858319520"/>
                    </a:ext>
                  </a:extLst>
                </a:gridCol>
                <a:gridCol w="1706880">
                  <a:extLst>
                    <a:ext uri="{9D8B030D-6E8A-4147-A177-3AD203B41FA5}">
                      <a16:colId xmlns:a16="http://schemas.microsoft.com/office/drawing/2014/main" val="2179514701"/>
                    </a:ext>
                  </a:extLst>
                </a:gridCol>
              </a:tblGrid>
              <a:tr h="4779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Year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Appalachian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Florida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Southeast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3922714"/>
                  </a:ext>
                </a:extLst>
              </a:tr>
              <a:tr h="477982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/>
                        <a:t>(Million lbs. per Day)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u="non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8594527"/>
                  </a:ext>
                </a:extLst>
              </a:tr>
              <a:tr h="4779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11.7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7.2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13.3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none" dirty="0"/>
                        <a:t>32.2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646307405"/>
                  </a:ext>
                </a:extLst>
              </a:tr>
              <a:tr h="4779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11.3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12.8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none" dirty="0"/>
                        <a:t>31.1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1378149"/>
                  </a:ext>
                </a:extLst>
              </a:tr>
              <a:tr h="477982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u="non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1535466"/>
                  </a:ext>
                </a:extLst>
              </a:tr>
              <a:tr h="477982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2020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10.3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5.7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8.8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u="none" dirty="0"/>
                        <a:t>24.8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50495333"/>
                  </a:ext>
                </a:extLst>
              </a:tr>
              <a:tr h="477982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2021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10.1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5.5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8.5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u="none" dirty="0"/>
                        <a:t>24.0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82188309"/>
                  </a:ext>
                </a:extLst>
              </a:tr>
              <a:tr h="477982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2022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10.2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5.6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7.7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u="none" dirty="0"/>
                        <a:t>23.5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98179394"/>
                  </a:ext>
                </a:extLst>
              </a:tr>
              <a:tr h="477982">
                <a:tc>
                  <a:txBody>
                    <a:bodyPr/>
                    <a:lstStyle/>
                    <a:p>
                      <a:pPr algn="ctr"/>
                      <a:r>
                        <a:rPr lang="en-US" b="0" u="none" dirty="0"/>
                        <a:t>2023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u="none" dirty="0"/>
                        <a:t>10.2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u="none" dirty="0"/>
                        <a:t>5.6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u="none" dirty="0"/>
                        <a:t>7.1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u="none" dirty="0"/>
                        <a:t>23.0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9990571"/>
                  </a:ext>
                </a:extLst>
              </a:tr>
              <a:tr h="477982"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/>
                        <a:t>2024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/>
                        <a:t>10.0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/>
                        <a:t>5.6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/>
                        <a:t>7.1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/>
                        <a:t>22.6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120777150"/>
                  </a:ext>
                </a:extLst>
              </a:tr>
              <a:tr h="477982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2024 vs. 2023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(0.26)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(0.03)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(0.04)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(0.32)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20801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8520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9D8C8-BECD-3978-1773-396FAB890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Consumers Drinking Higher Fat Milk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BBA1D86-AE44-4EC6-4ADF-CF6FDA4E517D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597557388"/>
              </p:ext>
            </p:extLst>
          </p:nvPr>
        </p:nvGraphicFramePr>
        <p:xfrm>
          <a:off x="914400" y="1143000"/>
          <a:ext cx="7772396" cy="5440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099">
                  <a:extLst>
                    <a:ext uri="{9D8B030D-6E8A-4147-A177-3AD203B41FA5}">
                      <a16:colId xmlns:a16="http://schemas.microsoft.com/office/drawing/2014/main" val="1470438692"/>
                    </a:ext>
                  </a:extLst>
                </a:gridCol>
                <a:gridCol w="1943099">
                  <a:extLst>
                    <a:ext uri="{9D8B030D-6E8A-4147-A177-3AD203B41FA5}">
                      <a16:colId xmlns:a16="http://schemas.microsoft.com/office/drawing/2014/main" val="68554138"/>
                    </a:ext>
                  </a:extLst>
                </a:gridCol>
                <a:gridCol w="1943099">
                  <a:extLst>
                    <a:ext uri="{9D8B030D-6E8A-4147-A177-3AD203B41FA5}">
                      <a16:colId xmlns:a16="http://schemas.microsoft.com/office/drawing/2014/main" val="3221401845"/>
                    </a:ext>
                  </a:extLst>
                </a:gridCol>
                <a:gridCol w="1943099">
                  <a:extLst>
                    <a:ext uri="{9D8B030D-6E8A-4147-A177-3AD203B41FA5}">
                      <a16:colId xmlns:a16="http://schemas.microsoft.com/office/drawing/2014/main" val="315764613"/>
                    </a:ext>
                  </a:extLst>
                </a:gridCol>
              </a:tblGrid>
              <a:tr h="45336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Appalachian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Florida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Southeast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3617528"/>
                  </a:ext>
                </a:extLst>
              </a:tr>
              <a:tr h="45336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u="sng" dirty="0"/>
                        <a:t>Average Fat Percent of Packaged Fluid Milk Sales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4724572"/>
                  </a:ext>
                </a:extLst>
              </a:tr>
              <a:tr h="45336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2.12%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2.24%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2.20%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7397980"/>
                  </a:ext>
                </a:extLst>
              </a:tr>
              <a:tr h="45336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1.95%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1.98%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2.03%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3411834"/>
                  </a:ext>
                </a:extLst>
              </a:tr>
              <a:tr h="45336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032984"/>
                  </a:ext>
                </a:extLst>
              </a:tr>
              <a:tr h="45336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2.16%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2.20%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2.23%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889433282"/>
                  </a:ext>
                </a:extLst>
              </a:tr>
              <a:tr h="45336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2.28%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2.30%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2.32%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074617258"/>
                  </a:ext>
                </a:extLst>
              </a:tr>
              <a:tr h="45336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2.25%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2.28%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2.33%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66440618"/>
                  </a:ext>
                </a:extLst>
              </a:tr>
              <a:tr h="45336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2.30%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2.33%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2.37%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912572204"/>
                  </a:ext>
                </a:extLst>
              </a:tr>
              <a:tr h="45336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2.34%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2.32%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2.41%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0233011"/>
                  </a:ext>
                </a:extLst>
              </a:tr>
              <a:tr h="453364">
                <a:tc>
                  <a:txBody>
                    <a:bodyPr/>
                    <a:lstStyle/>
                    <a:p>
                      <a:pPr algn="ctr"/>
                      <a:r>
                        <a:rPr lang="en-US" u="sng" dirty="0"/>
                        <a:t>2024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/>
                        <a:t>2.38%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/>
                        <a:t>2.38%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/>
                        <a:t>2.45%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548104"/>
                  </a:ext>
                </a:extLst>
              </a:tr>
              <a:tr h="453364">
                <a:tc>
                  <a:txBody>
                    <a:bodyPr/>
                    <a:lstStyle/>
                    <a:p>
                      <a:pPr algn="ctr"/>
                      <a:r>
                        <a:rPr lang="en-US" u="sng" dirty="0"/>
                        <a:t>2024 vs. 2010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/>
                        <a:t>+$1.38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/>
                        <a:t>+$1.28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/>
                        <a:t>+$1.35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6661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7419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9248</TotalTime>
  <Words>1370</Words>
  <Application>Microsoft Office PowerPoint</Application>
  <PresentationFormat>On-screen Show (4:3)</PresentationFormat>
  <Paragraphs>629</Paragraphs>
  <Slides>20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Franklin Gothic Book</vt:lpstr>
      <vt:lpstr>Perpetua</vt:lpstr>
      <vt:lpstr>Wingdings 2</vt:lpstr>
      <vt:lpstr>Equity</vt:lpstr>
      <vt:lpstr>SOUTHEAST DAIRY MARKET OUTLOOK</vt:lpstr>
      <vt:lpstr>Topics</vt:lpstr>
      <vt:lpstr>Distributing Plant Delivery Credit</vt:lpstr>
      <vt:lpstr>Proposed FMMO Changes</vt:lpstr>
      <vt:lpstr>Class I Differentials ($/cwt.)</vt:lpstr>
      <vt:lpstr>Average Change ($/cwt.) @Test Current vs. Final (2019-2023) - Relative</vt:lpstr>
      <vt:lpstr>Class I % Utilization</vt:lpstr>
      <vt:lpstr>Avg. Daily Class I Disposition </vt:lpstr>
      <vt:lpstr>Consumers Drinking Higher Fat Milk</vt:lpstr>
      <vt:lpstr>More Butterfat in Producer Milk</vt:lpstr>
      <vt:lpstr>Southeast States Milk Production and Dairy Farms</vt:lpstr>
      <vt:lpstr>Milk Production by State</vt:lpstr>
      <vt:lpstr>Southeast States Dairy Farms and Milk Sales*</vt:lpstr>
      <vt:lpstr>Southeast States Demand and Supply Summary</vt:lpstr>
      <vt:lpstr>Milk Supply</vt:lpstr>
      <vt:lpstr>Inventory </vt:lpstr>
      <vt:lpstr>Milk Demand</vt:lpstr>
      <vt:lpstr>2025 Projections – Base Zone</vt:lpstr>
      <vt:lpstr>DATA SOURCES</vt:lpstr>
      <vt:lpstr>THANK YOU FOR THE OPPORTUNITY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SOUTHEAST DAIRY - OUTLOOK</dc:title>
  <dc:creator>John Covington</dc:creator>
  <cp:lastModifiedBy>Calvin Covington</cp:lastModifiedBy>
  <cp:revision>726</cp:revision>
  <cp:lastPrinted>2023-01-14T15:35:21Z</cp:lastPrinted>
  <dcterms:created xsi:type="dcterms:W3CDTF">2018-12-30T15:07:21Z</dcterms:created>
  <dcterms:modified xsi:type="dcterms:W3CDTF">2025-01-20T20:21:25Z</dcterms:modified>
</cp:coreProperties>
</file>