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386" r:id="rId3"/>
    <p:sldId id="404" r:id="rId4"/>
    <p:sldId id="387" r:id="rId5"/>
    <p:sldId id="388" r:id="rId6"/>
    <p:sldId id="405" r:id="rId7"/>
    <p:sldId id="394" r:id="rId8"/>
    <p:sldId id="358" r:id="rId9"/>
    <p:sldId id="392" r:id="rId10"/>
    <p:sldId id="403" r:id="rId11"/>
    <p:sldId id="395" r:id="rId12"/>
    <p:sldId id="396" r:id="rId13"/>
    <p:sldId id="398" r:id="rId14"/>
    <p:sldId id="401" r:id="rId15"/>
    <p:sldId id="406" r:id="rId16"/>
    <p:sldId id="408" r:id="rId17"/>
    <p:sldId id="407" r:id="rId18"/>
    <p:sldId id="374" r:id="rId19"/>
    <p:sldId id="284" r:id="rId20"/>
    <p:sldId id="356" r:id="rId21"/>
  </p:sldIdLst>
  <p:sldSz cx="9144000" cy="6858000" type="screen4x3"/>
  <p:notesSz cx="7077075" cy="8412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6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9392" y="1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6C7E38D-3E10-4149-B7FE-B789BCCC31E5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7989919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9392" y="7989919"/>
            <a:ext cx="3066098" cy="420686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A3EBA99C-6AB7-413F-9D78-B6B3A85B5B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4" y="0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3B449F5F-B62B-4509-8855-A3FBB4BCB829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630238"/>
            <a:ext cx="4206875" cy="3155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3995778"/>
            <a:ext cx="5661660" cy="3785473"/>
          </a:xfrm>
          <a:prstGeom prst="rect">
            <a:avLst/>
          </a:prstGeom>
        </p:spPr>
        <p:txBody>
          <a:bodyPr vert="horz" lIns="90452" tIns="45226" rIns="90452" bIns="452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990095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4" y="7990095"/>
            <a:ext cx="3066733" cy="420608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2845D485-8C43-4299-9062-5D86FD9CD5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3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1E37E-6786-14A4-23EA-A87A828DB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59C62B-9B5F-AFD5-914B-A4EFD81E85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419A17-32C9-D4A2-BF19-07B928703E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Jersey   Hays off nutritionist and dairy farmers -  bf 3.50 per lb.   Fl enough fat be legal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B904D-AA4D-7AC1-2020-43E165EBD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6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 on a limb  next 10-12 years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24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Few more farms  2022 Dfeb of last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8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Blend not mailbox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9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 Breif overview – many long-term impacts  - much longer  as I work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7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Paid to handlers move milk to pdp within the orders  add revenue order system required to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67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numbers  - other than Class I close to a wash or slightly negative  not into merits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0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West virginia,  location adjustments, long-term way milk move  average $1.24   up I-85   Wva up i77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55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back – past performance not indicator future performance, average across order  Florida excep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10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Florida and Southeast will change  - milk not pooled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77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show history – not forget – boiling the frog    explain disposition – pool dist plant – pack class 1   2023 20 million or 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news – more fat in Class I – cwt. Class I 2.45  more money than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5D485-8C43-4299-9062-5D86FD9CD5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3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E2B422-628D-47C1-B515-6176DBF55FE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FC0BD3-BA6A-4C9F-B483-94B69F94E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828800"/>
          </a:xfrm>
        </p:spPr>
        <p:txBody>
          <a:bodyPr>
            <a:noAutofit/>
          </a:bodyPr>
          <a:lstStyle/>
          <a:p>
            <a:r>
              <a:rPr lang="en-US" sz="2400" b="1" dirty="0"/>
              <a:t>Georgia Milk Producers Association</a:t>
            </a:r>
          </a:p>
          <a:p>
            <a:r>
              <a:rPr lang="en-US" sz="2400" b="1" dirty="0"/>
              <a:t>January 20, 2025</a:t>
            </a:r>
          </a:p>
          <a:p>
            <a:r>
              <a:rPr lang="en-US" sz="2400" b="1" dirty="0"/>
              <a:t>Calvin Covington</a:t>
            </a:r>
          </a:p>
          <a:p>
            <a:r>
              <a:rPr lang="en-US" sz="2400" b="1" dirty="0"/>
              <a:t>ccovington5@cs.com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743200"/>
          </a:xfrm>
        </p:spPr>
        <p:txBody>
          <a:bodyPr>
            <a:normAutofit/>
          </a:bodyPr>
          <a:lstStyle/>
          <a:p>
            <a:r>
              <a:rPr lang="en-US" sz="3200" b="1" dirty="0"/>
              <a:t>SOUTHEAST DAIRY MARKET OUTLOOK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71486-750F-DAE1-E329-7B94C7CE0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BA66-A832-3A68-D6BE-32A6C7EC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More Butterfat in Producer Milk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3BE3F1-0E57-3562-FA56-60253FBD7DB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5260279"/>
              </p:ext>
            </p:extLst>
          </p:nvPr>
        </p:nvGraphicFramePr>
        <p:xfrm>
          <a:off x="914400" y="1143000"/>
          <a:ext cx="777239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1470438692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68554138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221401845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15764613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61752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Average Fat Percent of Producer Milk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2457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6739798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341183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329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461725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644061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5722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023301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4.06%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3.92%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4.11%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48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96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7510-E107-DF22-0470-070391E8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Southeast States</a:t>
            </a:r>
            <a:br>
              <a:rPr lang="en-US" sz="3200" b="1" dirty="0"/>
            </a:br>
            <a:r>
              <a:rPr lang="en-US" sz="3200" b="1" dirty="0"/>
              <a:t>Milk Production and Dairy Farms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B5F397-AFFB-2C41-4050-B9FF2577C77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8583521"/>
              </p:ext>
            </p:extLst>
          </p:nvPr>
        </p:nvGraphicFramePr>
        <p:xfrm>
          <a:off x="381000" y="1447800"/>
          <a:ext cx="8305800" cy="4876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865037065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533252812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3751710180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Milk (mil. lbs.)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Dairy Farms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45124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14,440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1303746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14,418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10,261 (1992)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794643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12,042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6,105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057127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3,260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901907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966549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8,455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1,650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4063897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1,490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4642307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1,345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68140194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8,024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370899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(projection)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7,890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13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3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622B-17A9-ED42-0AAD-43364E51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Milk Production by State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2AAFC8-03C4-9C52-2711-5595D85D9A5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7554660"/>
              </p:ext>
            </p:extLst>
          </p:nvPr>
        </p:nvGraphicFramePr>
        <p:xfrm>
          <a:off x="381000" y="1066800"/>
          <a:ext cx="8305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9290005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174007776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187301588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6888608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247758917"/>
                    </a:ext>
                  </a:extLst>
                </a:gridCol>
              </a:tblGrid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8064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Average Daily Loads per 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589213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0157158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928105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50.5%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774095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233850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Virginia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6408415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 Carolina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3926933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Kentucky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4826142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Tennessee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8617374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45.3%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72174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849116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4 states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4.2%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1017346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13995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68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27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6E4A6-A1CA-7A0E-FCB9-15D402B0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Southeast States</a:t>
            </a:r>
            <a:br>
              <a:rPr lang="en-US" b="1" dirty="0"/>
            </a:br>
            <a:r>
              <a:rPr lang="en-US" b="1" dirty="0"/>
              <a:t>Dairy Farms and Milk Sales*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07592F-08CC-4E88-2D67-B3BFB5BCF36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0795498"/>
              </p:ext>
            </p:extLst>
          </p:nvPr>
        </p:nvGraphicFramePr>
        <p:xfrm>
          <a:off x="914400" y="1447800"/>
          <a:ext cx="7772400" cy="485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303905322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00271156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47345163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54547666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Herd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Dairy Farms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of Total Dairy Farms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of Milk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3103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451004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 than 100 cows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907697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– 500 cows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7955706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 – 2,499 cows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3450798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2,500 cows or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41633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$2.04 billion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60312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140 farms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 of </a:t>
                      </a:r>
                    </a:p>
                    <a:p>
                      <a:pPr algn="ctr"/>
                      <a:r>
                        <a:rPr lang="en-US" dirty="0"/>
                        <a:t>dairy farms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64% of</a:t>
                      </a:r>
                    </a:p>
                    <a:p>
                      <a:pPr algn="ctr"/>
                      <a:r>
                        <a:rPr lang="en-US" dirty="0"/>
                        <a:t>Milk Sales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90068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* 2022 Census of Agriculture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043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59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DDC6-E7DF-23D6-84E1-CBBA86A0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Southeast States</a:t>
            </a:r>
            <a:br>
              <a:rPr lang="en-US" b="1" dirty="0"/>
            </a:br>
            <a:r>
              <a:rPr lang="en-US" b="1" dirty="0"/>
              <a:t>Demand and Supply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117C-5D03-04EA-0765-90C0CDD01F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Dairy Farms:			</a:t>
            </a:r>
            <a:r>
              <a:rPr lang="en-US" u="sng" dirty="0"/>
              <a:t>1,160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Farm Milk Supply:			</a:t>
            </a:r>
            <a:r>
              <a:rPr lang="en-US" u="sng" dirty="0"/>
              <a:t>8.0 billion lbs.</a:t>
            </a:r>
          </a:p>
          <a:p>
            <a:endParaRPr lang="en-US" dirty="0"/>
          </a:p>
          <a:p>
            <a:r>
              <a:rPr lang="en-US" dirty="0"/>
              <a:t>Regulated Fluid Milk Plants:	</a:t>
            </a:r>
            <a:r>
              <a:rPr lang="en-US" u="sng" dirty="0"/>
              <a:t>32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 I Fluid Milk Disposition:	</a:t>
            </a:r>
            <a:r>
              <a:rPr lang="en-US" u="sng" dirty="0"/>
              <a:t>8.3 billion lbs.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 II Products Processed:	             </a:t>
            </a:r>
            <a:r>
              <a:rPr lang="en-US" u="sng" dirty="0"/>
              <a:t>0.9 billion lbs. </a:t>
            </a:r>
            <a:r>
              <a:rPr lang="en-US" dirty="0"/>
              <a:t>					</a:t>
            </a:r>
          </a:p>
          <a:p>
            <a:r>
              <a:rPr lang="en-US" dirty="0"/>
              <a:t>Packaged Fluid Milk Sold:		</a:t>
            </a:r>
            <a:r>
              <a:rPr lang="en-US" u="sng" dirty="0"/>
              <a:t>10.0 billion lbs.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8612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62779-07C7-EAB3-1B8F-D4DAEF43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Milk Supply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E39996-0739-E69F-8F7A-924105576B8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4415691"/>
              </p:ext>
            </p:extLst>
          </p:nvPr>
        </p:nvGraphicFramePr>
        <p:xfrm>
          <a:off x="457200" y="838201"/>
          <a:ext cx="8305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>
                  <a:extLst>
                    <a:ext uri="{9D8B030D-6E8A-4147-A177-3AD203B41FA5}">
                      <a16:colId xmlns:a16="http://schemas.microsoft.com/office/drawing/2014/main" val="932103171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986459670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589203818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30419412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705286279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877737330"/>
                    </a:ext>
                  </a:extLst>
                </a:gridCol>
              </a:tblGrid>
              <a:tr h="358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(est.)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vs. 2023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071219"/>
                  </a:ext>
                </a:extLst>
              </a:tr>
              <a:tr h="6209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Cows (1,000’s)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9,449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9,400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9,386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9,340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31445578"/>
                  </a:ext>
                </a:extLst>
              </a:tr>
              <a:tr h="6209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Milk </a:t>
                      </a:r>
                    </a:p>
                    <a:p>
                      <a:pPr algn="ctr"/>
                      <a:r>
                        <a:rPr lang="en-US" dirty="0"/>
                        <a:t>(billion lbs.)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225.8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(0.3 %)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77590374"/>
                  </a:ext>
                </a:extLst>
              </a:tr>
              <a:tr h="6209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Milk per Cow</a:t>
                      </a:r>
                    </a:p>
                    <a:p>
                      <a:pPr algn="ctr"/>
                      <a:r>
                        <a:rPr lang="en-US" dirty="0"/>
                        <a:t>(lbs.)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23,948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24,087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24,118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24,170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225193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619204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Fat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3.97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40977704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9308369"/>
                  </a:ext>
                </a:extLst>
              </a:tr>
              <a:tr h="8870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Cheddar Cheese yield (lbs.)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="1" dirty="0"/>
                        <a:t>.</a:t>
                      </a:r>
                      <a:r>
                        <a:rPr lang="en-US" dirty="0"/>
                        <a:t>78</a:t>
                      </a:r>
                    </a:p>
                    <a:p>
                      <a:pPr algn="ctr"/>
                      <a:r>
                        <a:rPr lang="en-US" dirty="0"/>
                        <a:t>(185)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10.99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11.08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11.27</a:t>
                      </a:r>
                    </a:p>
                    <a:p>
                      <a:pPr algn="ctr"/>
                      <a:r>
                        <a:rPr lang="en-US" dirty="0"/>
                        <a:t>(177)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481801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5687383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Per 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93884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Fat (lbs.)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17741925"/>
                  </a:ext>
                </a:extLst>
              </a:tr>
              <a:tr h="3582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 (lbs.)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16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11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AB0D-C039-18DF-5CE0-CC3EA2C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b="1" dirty="0"/>
              <a:t>Inventory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09DBEF-3D54-E2FE-3E2E-0054D872101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3957284"/>
              </p:ext>
            </p:extLst>
          </p:nvPr>
        </p:nvGraphicFramePr>
        <p:xfrm>
          <a:off x="609600" y="1447800"/>
          <a:ext cx="80772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655108889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12837805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154332835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436241547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906099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Year*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Nonfat Dry Milk Powder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Dry Whey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9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(million lbs.)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7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2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09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23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5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0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03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*end of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67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1826-D4C7-A9B4-BA74-C1DCA934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algn="ctr"/>
            <a:r>
              <a:rPr lang="en-US" b="1" dirty="0"/>
              <a:t>Milk Demand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5AE963-59A7-A2E0-7B78-9AC593B3405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740688"/>
              </p:ext>
            </p:extLst>
          </p:nvPr>
        </p:nvGraphicFramePr>
        <p:xfrm>
          <a:off x="381000" y="14478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1065164146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33086079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1098442149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186754825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1663456403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Domestic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Export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150249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Solids (million lbs.)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5988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25,049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5,022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30,071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003965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89264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256822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(est.)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25,995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4,905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30,900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12784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362497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vs.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(0.84%)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02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893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AAA9-58AC-D916-5997-1F9E5D5D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2025 Projections – Base Zone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8E4A5B-7815-3E0F-3773-78ADC4E6D1F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8873657"/>
              </p:ext>
            </p:extLst>
          </p:nvPr>
        </p:nvGraphicFramePr>
        <p:xfrm>
          <a:off x="533400" y="914401"/>
          <a:ext cx="8382000" cy="566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187032078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328169103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07596175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19887814"/>
                    </a:ext>
                  </a:extLst>
                </a:gridCol>
              </a:tblGrid>
              <a:tr h="436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158505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2023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096354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$21.65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$23.71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$22.23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008250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0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994635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2024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17981615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$22.92 (21.55)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$24.86 (23.50)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$23.47 (22.06)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0096334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2036049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2024 vs.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+$1.27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+$1.15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+$1.24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295376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endParaRPr lang="en-US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705914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2025 Projection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32343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$/cwt. 3.5% 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$24.12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$25.90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$24.60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302221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i="1" u="none" dirty="0"/>
                        <a:t>Butterfat $/lb.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$3.06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309"/>
                  </a:ext>
                </a:extLst>
              </a:tr>
              <a:tr h="436074">
                <a:tc>
                  <a:txBody>
                    <a:bodyPr/>
                    <a:lstStyle/>
                    <a:p>
                      <a:pPr algn="ctr"/>
                      <a:r>
                        <a:rPr lang="en-US" b="1" i="0" u="none" dirty="0"/>
                        <a:t>2025 vs.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+$1.20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+$1.04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+$1.13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18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713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317A-6632-C872-31C6-4FE5D62E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DB8E0-FC2F-14F3-E46B-C17763B0B9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USDA – Agricultural Marketing Service</a:t>
            </a:r>
          </a:p>
          <a:p>
            <a:endParaRPr lang="en-US" dirty="0"/>
          </a:p>
          <a:p>
            <a:r>
              <a:rPr lang="en-US" dirty="0"/>
              <a:t>USDA – National Agricultural Statistics Service</a:t>
            </a:r>
          </a:p>
          <a:p>
            <a:endParaRPr lang="en-US" dirty="0"/>
          </a:p>
          <a:p>
            <a:r>
              <a:rPr lang="en-US" dirty="0"/>
              <a:t>USDA – Economic Research Service</a:t>
            </a:r>
          </a:p>
          <a:p>
            <a:endParaRPr lang="en-US" dirty="0"/>
          </a:p>
          <a:p>
            <a:r>
              <a:rPr lang="en-US" dirty="0"/>
              <a:t>Virginia Milk Commission</a:t>
            </a:r>
          </a:p>
          <a:p>
            <a:endParaRPr lang="en-US" dirty="0"/>
          </a:p>
          <a:p>
            <a:r>
              <a:rPr lang="en-US" dirty="0"/>
              <a:t>Census of Agriculture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8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2BF4-0E67-248E-8C5D-C991BAD8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Topics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C016B-AB35-EC39-8072-379263EB397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Federal Milk Marketing Order Changes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Milk Market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Milk Supply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Milk Prices</a:t>
            </a:r>
          </a:p>
        </p:txBody>
      </p:sp>
    </p:spTree>
    <p:extLst>
      <p:ext uri="{BB962C8B-B14F-4D97-AF65-F5344CB8AC3E}">
        <p14:creationId xmlns:p14="http://schemas.microsoft.com/office/powerpoint/2010/main" val="238322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112E-DCD0-40F5-80C9-24D736A4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THANK YOU FOR THE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0E8B6-22AE-49F6-9DCF-D98330BE70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7653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BE15-0CFA-4223-A72A-DCC04299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/>
              <a:t>Distributing Plant Delivery Credit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5BA41C-FB27-88B1-B3CA-B17874B973C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2141550"/>
              </p:ext>
            </p:extLst>
          </p:nvPr>
        </p:nvGraphicFramePr>
        <p:xfrm>
          <a:off x="533400" y="1447800"/>
          <a:ext cx="8153400" cy="502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3845449789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78574878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264874576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376497034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4122908614"/>
                    </a:ext>
                  </a:extLst>
                </a:gridCol>
              </a:tblGrid>
              <a:tr h="12335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FMMO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Billion lbs. requested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Requested Milk Percent of total producer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Requested Milk average $/cwt.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Requested $ Percent Paid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972225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(March – November 2024)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03409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09750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90736932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71058559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2204293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32271106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060201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712746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69%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$0.64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1687058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paid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$37,318,785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0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88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C4FD-017E-C4D0-6F52-5BF1BED0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/>
              <a:t>Proposed FMMO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E2BFC-209C-B34C-5030-13042071D8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364162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Increase Price</a:t>
            </a:r>
          </a:p>
          <a:p>
            <a:pPr marL="0" indent="0" algn="ctr">
              <a:buNone/>
            </a:pPr>
            <a:r>
              <a:rPr lang="en-US" dirty="0"/>
              <a:t>Class I Differentials </a:t>
            </a:r>
          </a:p>
          <a:p>
            <a:pPr marL="0" indent="0" algn="ctr">
              <a:buNone/>
            </a:pPr>
            <a:r>
              <a:rPr lang="en-US" dirty="0"/>
              <a:t>Adjust Milk Composition Factors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Decrease Price</a:t>
            </a:r>
          </a:p>
          <a:p>
            <a:pPr marL="0" indent="0" algn="ctr">
              <a:buNone/>
            </a:pPr>
            <a:r>
              <a:rPr lang="en-US" dirty="0"/>
              <a:t>Increase Make Allowances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Do Not Know for Sure</a:t>
            </a:r>
          </a:p>
          <a:p>
            <a:pPr marL="0" indent="0" algn="ctr">
              <a:buNone/>
            </a:pPr>
            <a:r>
              <a:rPr lang="en-US" dirty="0"/>
              <a:t>Return to “Higher of”</a:t>
            </a:r>
          </a:p>
          <a:p>
            <a:pPr marL="0" indent="0" algn="ctr">
              <a:buNone/>
            </a:pPr>
            <a:r>
              <a:rPr lang="en-US" dirty="0"/>
              <a:t>Eliminate Barrel Cheese</a:t>
            </a:r>
          </a:p>
          <a:p>
            <a:pPr marL="0" indent="0" algn="ctr">
              <a:buNone/>
            </a:pPr>
            <a:r>
              <a:rPr lang="en-US" dirty="0"/>
              <a:t>Extended Shelf Life Adjuster</a:t>
            </a:r>
          </a:p>
          <a:p>
            <a:pPr marL="0" indent="0" algn="ctr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1570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5A43-C969-F436-FD93-596A149F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Class I Differentials ($/cwt.)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CF7A31-F143-562E-C7C6-69F0F4CE826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9849364"/>
              </p:ext>
            </p:extLst>
          </p:nvPr>
        </p:nvGraphicFramePr>
        <p:xfrm>
          <a:off x="914400" y="1203960"/>
          <a:ext cx="7772396" cy="537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313782245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70730458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23545139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696875326"/>
                    </a:ext>
                  </a:extLst>
                </a:gridCol>
              </a:tblGrid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Final Decision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343604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Asheville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9677543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Atlanta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474847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Newport News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1600486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Spartanburg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11719659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Winston-Salem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$3.40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180040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416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19556677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Nashville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69703763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Winchester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131129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012099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8469152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Orlando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3186665"/>
                  </a:ext>
                </a:extLst>
              </a:tr>
              <a:tr h="384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Valdosta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39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20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05478-6135-C839-09A0-E905576C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Average Change ($/cwt.) @Test</a:t>
            </a:r>
            <a:br>
              <a:rPr lang="en-US" sz="3200" b="1" dirty="0"/>
            </a:br>
            <a:r>
              <a:rPr lang="en-US" sz="3200" b="1" dirty="0"/>
              <a:t>Current vs. Final (2019-2023) - Relative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EF9489-5614-7CD4-9DBF-B136D4F77DA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3040545"/>
              </p:ext>
            </p:extLst>
          </p:nvPr>
        </p:nvGraphicFramePr>
        <p:xfrm>
          <a:off x="460376" y="2438400"/>
          <a:ext cx="357822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12">
                  <a:extLst>
                    <a:ext uri="{9D8B030D-6E8A-4147-A177-3AD203B41FA5}">
                      <a16:colId xmlns:a16="http://schemas.microsoft.com/office/drawing/2014/main" val="2473909414"/>
                    </a:ext>
                  </a:extLst>
                </a:gridCol>
                <a:gridCol w="1789112">
                  <a:extLst>
                    <a:ext uri="{9D8B030D-6E8A-4147-A177-3AD203B41FA5}">
                      <a16:colId xmlns:a16="http://schemas.microsoft.com/office/drawing/2014/main" val="207053151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FMMO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 ($/cwt.)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3483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$1.90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464991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10170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$1.43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58879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3378D0-4D95-16E4-A77E-FE287DBFD534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08705963"/>
              </p:ext>
            </p:extLst>
          </p:nvPr>
        </p:nvGraphicFramePr>
        <p:xfrm>
          <a:off x="4933950" y="1676400"/>
          <a:ext cx="3749674" cy="474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7">
                  <a:extLst>
                    <a:ext uri="{9D8B030D-6E8A-4147-A177-3AD203B41FA5}">
                      <a16:colId xmlns:a16="http://schemas.microsoft.com/office/drawing/2014/main" val="241898785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3757553604"/>
                    </a:ext>
                  </a:extLst>
                </a:gridCol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FMMO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 ($/cwt.)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31389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0326282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Mideast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6450913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$0.36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3470642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$0.07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7443987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Pacific Northwest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($0.05)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74121182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Arizona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($0.11)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93808257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Upper Midwest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($0.13)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8722910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California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($0.27)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630114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 All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$0.26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3712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71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A8277-95EF-43FC-483F-93EA832B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Class I % Utilization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4991FD-9D85-4279-8937-086348C06CC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086523"/>
              </p:ext>
            </p:extLst>
          </p:nvPr>
        </p:nvGraphicFramePr>
        <p:xfrm>
          <a:off x="304800" y="1219200"/>
          <a:ext cx="84582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03433426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04272414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1289419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60846883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3080033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899469384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FMMO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09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73.88%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70.83%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70.43%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69.83%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70.05%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4124199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82.17%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82.24%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83.01%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82.17%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81.71%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780196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68.98%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67.54%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72.40%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74.09%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74.25%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23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937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Combined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73.70%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71.87%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73.73%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73.84%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73.95%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82809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560279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FMMOs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71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84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5E0A-69B5-E441-52D4-0752365B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Avg. Daily Class I Disposition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69139F-A507-A001-E9B7-797EBA6374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7808724"/>
              </p:ext>
            </p:extLst>
          </p:nvPr>
        </p:nvGraphicFramePr>
        <p:xfrm>
          <a:off x="381000" y="1143001"/>
          <a:ext cx="8534400" cy="52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1592301199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1151688559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90298903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85831952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179514701"/>
                    </a:ext>
                  </a:extLst>
                </a:gridCol>
              </a:tblGrid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2271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(Million lbs. per Day)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594527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32.2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6307405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31.1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78149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535466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495333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2188309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17939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10.2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7.1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/>
                        <a:t>23.0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990571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7.1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22.6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2077715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2024 vs.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(0.26)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(0.03)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(0.04)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(0.32)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8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520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D8C8-BECD-3978-1773-396FAB89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Consumers Drinking Higher Fat Milk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BA1D86-AE44-4EC6-4ADF-CF6FDA4E517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7557388"/>
              </p:ext>
            </p:extLst>
          </p:nvPr>
        </p:nvGraphicFramePr>
        <p:xfrm>
          <a:off x="914400" y="1143000"/>
          <a:ext cx="7772396" cy="544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1470438692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68554138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221401845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315764613"/>
                    </a:ext>
                  </a:extLst>
                </a:gridCol>
              </a:tblGrid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Appalachian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Southeast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617528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Average Fat Percent of Packaged Fluid Milk Sales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24572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397980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411834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32984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9433282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4617258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6440618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2.37%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2572204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2.34%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2.32%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233011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2.38%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2.38%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2.45%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48104"/>
                  </a:ext>
                </a:extLst>
              </a:tr>
              <a:tr h="453364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2024 vs. 2010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+$1.38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+$1.28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+$1.35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741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9248</TotalTime>
  <Words>1370</Words>
  <Application>Microsoft Office PowerPoint</Application>
  <PresentationFormat>On-screen Show (4:3)</PresentationFormat>
  <Paragraphs>629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Perpetua</vt:lpstr>
      <vt:lpstr>Wingdings 2</vt:lpstr>
      <vt:lpstr>Equity</vt:lpstr>
      <vt:lpstr>SOUTHEAST DAIRY MARKET OUTLOOK</vt:lpstr>
      <vt:lpstr>Topics</vt:lpstr>
      <vt:lpstr>Distributing Plant Delivery Credit</vt:lpstr>
      <vt:lpstr>Proposed FMMO Changes</vt:lpstr>
      <vt:lpstr>Class I Differentials ($/cwt.)</vt:lpstr>
      <vt:lpstr>Average Change ($/cwt.) @Test Current vs. Final (2019-2023) - Relative</vt:lpstr>
      <vt:lpstr>Class I % Utilization</vt:lpstr>
      <vt:lpstr>Avg. Daily Class I Disposition </vt:lpstr>
      <vt:lpstr>Consumers Drinking Higher Fat Milk</vt:lpstr>
      <vt:lpstr>More Butterfat in Producer Milk</vt:lpstr>
      <vt:lpstr>Southeast States Milk Production and Dairy Farms</vt:lpstr>
      <vt:lpstr>Milk Production by State</vt:lpstr>
      <vt:lpstr>Southeast States Dairy Farms and Milk Sales*</vt:lpstr>
      <vt:lpstr>Southeast States Demand and Supply Summary</vt:lpstr>
      <vt:lpstr>Milk Supply</vt:lpstr>
      <vt:lpstr>Inventory </vt:lpstr>
      <vt:lpstr>Milk Demand</vt:lpstr>
      <vt:lpstr>2025 Projections – Base Zone</vt:lpstr>
      <vt:lpstr>DATA SOURCES</vt:lpstr>
      <vt:lpstr>THANK YOU FOR THE OPPORTUNITY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DAIRY - OUTLOOK</dc:title>
  <dc:creator>John Covington</dc:creator>
  <cp:lastModifiedBy>Calvin Covington</cp:lastModifiedBy>
  <cp:revision>726</cp:revision>
  <cp:lastPrinted>2023-01-14T15:35:21Z</cp:lastPrinted>
  <dcterms:created xsi:type="dcterms:W3CDTF">2018-12-30T15:07:21Z</dcterms:created>
  <dcterms:modified xsi:type="dcterms:W3CDTF">2025-01-20T20:21:25Z</dcterms:modified>
</cp:coreProperties>
</file>