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44" r:id="rId2"/>
    <p:sldId id="519" r:id="rId3"/>
    <p:sldId id="520" r:id="rId4"/>
    <p:sldId id="522" r:id="rId5"/>
    <p:sldId id="523" r:id="rId6"/>
    <p:sldId id="521" r:id="rId7"/>
    <p:sldId id="524" r:id="rId8"/>
    <p:sldId id="508" r:id="rId9"/>
    <p:sldId id="525" r:id="rId10"/>
    <p:sldId id="526" r:id="rId11"/>
    <p:sldId id="527" r:id="rId12"/>
    <p:sldId id="348" r:id="rId13"/>
    <p:sldId id="513" r:id="rId14"/>
    <p:sldId id="511" r:id="rId15"/>
    <p:sldId id="510" r:id="rId16"/>
    <p:sldId id="512" r:id="rId17"/>
    <p:sldId id="528" r:id="rId18"/>
    <p:sldId id="544" r:id="rId19"/>
    <p:sldId id="529" r:id="rId20"/>
    <p:sldId id="530" r:id="rId21"/>
    <p:sldId id="354" r:id="rId22"/>
    <p:sldId id="531" r:id="rId23"/>
    <p:sldId id="472" r:id="rId24"/>
    <p:sldId id="532" r:id="rId25"/>
    <p:sldId id="545" r:id="rId26"/>
    <p:sldId id="543" r:id="rId27"/>
    <p:sldId id="496" r:id="rId28"/>
    <p:sldId id="542" r:id="rId29"/>
    <p:sldId id="494" r:id="rId30"/>
    <p:sldId id="500" r:id="rId31"/>
    <p:sldId id="486" r:id="rId32"/>
    <p:sldId id="540" r:id="rId33"/>
    <p:sldId id="518" r:id="rId34"/>
    <p:sldId id="487" r:id="rId35"/>
    <p:sldId id="503" r:id="rId36"/>
    <p:sldId id="535" r:id="rId37"/>
    <p:sldId id="492" r:id="rId38"/>
    <p:sldId id="538" r:id="rId39"/>
    <p:sldId id="536" r:id="rId40"/>
    <p:sldId id="533" r:id="rId41"/>
    <p:sldId id="539" r:id="rId42"/>
    <p:sldId id="460" r:id="rId43"/>
    <p:sldId id="383"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8D5964-ACB4-453D-B02F-527BD2B15B9D}">
          <p14:sldIdLst>
            <p14:sldId id="344"/>
            <p14:sldId id="519"/>
            <p14:sldId id="520"/>
            <p14:sldId id="522"/>
            <p14:sldId id="523"/>
            <p14:sldId id="521"/>
            <p14:sldId id="524"/>
            <p14:sldId id="508"/>
            <p14:sldId id="525"/>
            <p14:sldId id="526"/>
            <p14:sldId id="527"/>
            <p14:sldId id="348"/>
            <p14:sldId id="513"/>
            <p14:sldId id="511"/>
            <p14:sldId id="510"/>
            <p14:sldId id="512"/>
            <p14:sldId id="528"/>
            <p14:sldId id="544"/>
            <p14:sldId id="529"/>
            <p14:sldId id="530"/>
            <p14:sldId id="354"/>
            <p14:sldId id="531"/>
            <p14:sldId id="472"/>
            <p14:sldId id="532"/>
            <p14:sldId id="545"/>
            <p14:sldId id="543"/>
            <p14:sldId id="496"/>
            <p14:sldId id="542"/>
            <p14:sldId id="494"/>
            <p14:sldId id="500"/>
            <p14:sldId id="486"/>
            <p14:sldId id="540"/>
            <p14:sldId id="518"/>
            <p14:sldId id="487"/>
            <p14:sldId id="503"/>
            <p14:sldId id="535"/>
            <p14:sldId id="492"/>
            <p14:sldId id="538"/>
            <p14:sldId id="536"/>
            <p14:sldId id="533"/>
            <p14:sldId id="539"/>
            <p14:sldId id="460"/>
            <p14:sldId id="3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9A3C"/>
    <a:srgbClr val="56A541"/>
    <a:srgbClr val="33CCFF"/>
    <a:srgbClr val="3399FF"/>
    <a:srgbClr val="0000FF"/>
    <a:srgbClr val="59AB43"/>
    <a:srgbClr val="008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01C1D9-433E-4D6F-89B5-9FA56BEF9484}" v="68" dt="2025-01-20T16:23:40.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8" autoAdjust="0"/>
    <p:restoredTop sz="94660"/>
  </p:normalViewPr>
  <p:slideViewPr>
    <p:cSldViewPr snapToGrid="0">
      <p:cViewPr varScale="1">
        <p:scale>
          <a:sx n="74" d="100"/>
          <a:sy n="74" d="100"/>
        </p:scale>
        <p:origin x="1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2D0399-4094-4916-B0DF-B9BD21ED03AB}"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3020D-6207-47BC-8A6C-1EB8222D943E}" type="slidenum">
              <a:rPr lang="en-US" smtClean="0"/>
              <a:t>‹#›</a:t>
            </a:fld>
            <a:endParaRPr lang="en-US"/>
          </a:p>
        </p:txBody>
      </p:sp>
    </p:spTree>
    <p:extLst>
      <p:ext uri="{BB962C8B-B14F-4D97-AF65-F5344CB8AC3E}">
        <p14:creationId xmlns:p14="http://schemas.microsoft.com/office/powerpoint/2010/main" val="2881529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2D0399-4094-4916-B0DF-B9BD21ED03AB}"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3020D-6207-47BC-8A6C-1EB8222D943E}" type="slidenum">
              <a:rPr lang="en-US" smtClean="0"/>
              <a:t>‹#›</a:t>
            </a:fld>
            <a:endParaRPr lang="en-US"/>
          </a:p>
        </p:txBody>
      </p:sp>
    </p:spTree>
    <p:extLst>
      <p:ext uri="{BB962C8B-B14F-4D97-AF65-F5344CB8AC3E}">
        <p14:creationId xmlns:p14="http://schemas.microsoft.com/office/powerpoint/2010/main" val="2965202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2D0399-4094-4916-B0DF-B9BD21ED03AB}"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3020D-6207-47BC-8A6C-1EB8222D943E}" type="slidenum">
              <a:rPr lang="en-US" smtClean="0"/>
              <a:t>‹#›</a:t>
            </a:fld>
            <a:endParaRPr lang="en-US"/>
          </a:p>
        </p:txBody>
      </p:sp>
    </p:spTree>
    <p:extLst>
      <p:ext uri="{BB962C8B-B14F-4D97-AF65-F5344CB8AC3E}">
        <p14:creationId xmlns:p14="http://schemas.microsoft.com/office/powerpoint/2010/main" val="4087667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2D0399-4094-4916-B0DF-B9BD21ED03AB}"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3020D-6207-47BC-8A6C-1EB8222D943E}" type="slidenum">
              <a:rPr lang="en-US" smtClean="0"/>
              <a:t>‹#›</a:t>
            </a:fld>
            <a:endParaRPr lang="en-US"/>
          </a:p>
        </p:txBody>
      </p:sp>
    </p:spTree>
    <p:extLst>
      <p:ext uri="{BB962C8B-B14F-4D97-AF65-F5344CB8AC3E}">
        <p14:creationId xmlns:p14="http://schemas.microsoft.com/office/powerpoint/2010/main" val="4145688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2D0399-4094-4916-B0DF-B9BD21ED03AB}"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3020D-6207-47BC-8A6C-1EB8222D943E}" type="slidenum">
              <a:rPr lang="en-US" smtClean="0"/>
              <a:t>‹#›</a:t>
            </a:fld>
            <a:endParaRPr lang="en-US"/>
          </a:p>
        </p:txBody>
      </p:sp>
    </p:spTree>
    <p:extLst>
      <p:ext uri="{BB962C8B-B14F-4D97-AF65-F5344CB8AC3E}">
        <p14:creationId xmlns:p14="http://schemas.microsoft.com/office/powerpoint/2010/main" val="365513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2D0399-4094-4916-B0DF-B9BD21ED03AB}"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D3020D-6207-47BC-8A6C-1EB8222D943E}" type="slidenum">
              <a:rPr lang="en-US" smtClean="0"/>
              <a:t>‹#›</a:t>
            </a:fld>
            <a:endParaRPr lang="en-US"/>
          </a:p>
        </p:txBody>
      </p:sp>
    </p:spTree>
    <p:extLst>
      <p:ext uri="{BB962C8B-B14F-4D97-AF65-F5344CB8AC3E}">
        <p14:creationId xmlns:p14="http://schemas.microsoft.com/office/powerpoint/2010/main" val="3739889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2D0399-4094-4916-B0DF-B9BD21ED03AB}" type="datetimeFigureOut">
              <a:rPr lang="en-US" smtClean="0"/>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D3020D-6207-47BC-8A6C-1EB8222D943E}" type="slidenum">
              <a:rPr lang="en-US" smtClean="0"/>
              <a:t>‹#›</a:t>
            </a:fld>
            <a:endParaRPr lang="en-US"/>
          </a:p>
        </p:txBody>
      </p:sp>
    </p:spTree>
    <p:extLst>
      <p:ext uri="{BB962C8B-B14F-4D97-AF65-F5344CB8AC3E}">
        <p14:creationId xmlns:p14="http://schemas.microsoft.com/office/powerpoint/2010/main" val="3714607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2D0399-4094-4916-B0DF-B9BD21ED03AB}" type="datetimeFigureOut">
              <a:rPr lang="en-US" smtClean="0"/>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D3020D-6207-47BC-8A6C-1EB8222D943E}" type="slidenum">
              <a:rPr lang="en-US" smtClean="0"/>
              <a:t>‹#›</a:t>
            </a:fld>
            <a:endParaRPr lang="en-US"/>
          </a:p>
        </p:txBody>
      </p:sp>
    </p:spTree>
    <p:extLst>
      <p:ext uri="{BB962C8B-B14F-4D97-AF65-F5344CB8AC3E}">
        <p14:creationId xmlns:p14="http://schemas.microsoft.com/office/powerpoint/2010/main" val="587702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2D0399-4094-4916-B0DF-B9BD21ED03AB}" type="datetimeFigureOut">
              <a:rPr lang="en-US" smtClean="0"/>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D3020D-6207-47BC-8A6C-1EB8222D943E}" type="slidenum">
              <a:rPr lang="en-US" smtClean="0"/>
              <a:t>‹#›</a:t>
            </a:fld>
            <a:endParaRPr lang="en-US"/>
          </a:p>
        </p:txBody>
      </p:sp>
    </p:spTree>
    <p:extLst>
      <p:ext uri="{BB962C8B-B14F-4D97-AF65-F5344CB8AC3E}">
        <p14:creationId xmlns:p14="http://schemas.microsoft.com/office/powerpoint/2010/main" val="4205953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2D0399-4094-4916-B0DF-B9BD21ED03AB}"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D3020D-6207-47BC-8A6C-1EB8222D943E}" type="slidenum">
              <a:rPr lang="en-US" smtClean="0"/>
              <a:t>‹#›</a:t>
            </a:fld>
            <a:endParaRPr lang="en-US"/>
          </a:p>
        </p:txBody>
      </p:sp>
    </p:spTree>
    <p:extLst>
      <p:ext uri="{BB962C8B-B14F-4D97-AF65-F5344CB8AC3E}">
        <p14:creationId xmlns:p14="http://schemas.microsoft.com/office/powerpoint/2010/main" val="2489772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2D0399-4094-4916-B0DF-B9BD21ED03AB}"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D3020D-6207-47BC-8A6C-1EB8222D943E}" type="slidenum">
              <a:rPr lang="en-US" smtClean="0"/>
              <a:t>‹#›</a:t>
            </a:fld>
            <a:endParaRPr lang="en-US"/>
          </a:p>
        </p:txBody>
      </p:sp>
    </p:spTree>
    <p:extLst>
      <p:ext uri="{BB962C8B-B14F-4D97-AF65-F5344CB8AC3E}">
        <p14:creationId xmlns:p14="http://schemas.microsoft.com/office/powerpoint/2010/main" val="1832482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2D0399-4094-4916-B0DF-B9BD21ED03AB}" type="datetimeFigureOut">
              <a:rPr lang="en-US" smtClean="0"/>
              <a:t>1/20/2025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D3020D-6207-47BC-8A6C-1EB8222D943E}" type="slidenum">
              <a:rPr lang="en-US" smtClean="0"/>
              <a:t>‹#›</a:t>
            </a:fld>
            <a:endParaRPr lang="en-US"/>
          </a:p>
        </p:txBody>
      </p:sp>
    </p:spTree>
    <p:extLst>
      <p:ext uri="{BB962C8B-B14F-4D97-AF65-F5344CB8AC3E}">
        <p14:creationId xmlns:p14="http://schemas.microsoft.com/office/powerpoint/2010/main" val="2259839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7C151D-77E4-B812-B840-39B5D296F1A1}"/>
              </a:ext>
            </a:extLst>
          </p:cNvPr>
          <p:cNvSpPr>
            <a:spLocks noChangeArrowheads="1"/>
          </p:cNvSpPr>
          <p:nvPr/>
        </p:nvSpPr>
        <p:spPr bwMode="auto">
          <a:xfrm>
            <a:off x="0" y="-199725"/>
            <a:ext cx="9144000" cy="3743025"/>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sp>
        <p:nvSpPr>
          <p:cNvPr id="6" name="Rectangle 3">
            <a:extLst>
              <a:ext uri="{FF2B5EF4-FFF2-40B4-BE49-F238E27FC236}">
                <a16:creationId xmlns:a16="http://schemas.microsoft.com/office/drawing/2014/main" id="{84D8B93C-F80C-6DBC-3C68-A4A024B634C6}"/>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9B83FF3B-DC39-A5E5-B3B6-94B54EB78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C89070FF-4758-E566-3E0D-06850DEF3702}"/>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0542AB1F-E7FA-B0D1-5130-907A65A7B43C}"/>
              </a:ext>
            </a:extLst>
          </p:cNvPr>
          <p:cNvSpPr txBox="1"/>
          <p:nvPr/>
        </p:nvSpPr>
        <p:spPr>
          <a:xfrm>
            <a:off x="5443936" y="3639967"/>
            <a:ext cx="3632021" cy="1100301"/>
          </a:xfrm>
          <a:prstGeom prst="rect">
            <a:avLst/>
          </a:prstGeom>
          <a:noFill/>
        </p:spPr>
        <p:txBody>
          <a:bodyPr wrap="none" rtlCol="0">
            <a:spAutoFit/>
          </a:bodyPr>
          <a:lstStyle/>
          <a:p>
            <a:pPr algn="r"/>
            <a:r>
              <a:rPr lang="en-US" sz="3200" b="1" spc="30" dirty="0">
                <a:solidFill>
                  <a:schemeClr val="tx1">
                    <a:lumMod val="85000"/>
                    <a:lumOff val="15000"/>
                  </a:schemeClr>
                </a:solidFill>
                <a:latin typeface="Seaford Display" panose="00000500000000000000" pitchFamily="2" charset="0"/>
              </a:rPr>
              <a:t>Susan Stroud</a:t>
            </a:r>
          </a:p>
          <a:p>
            <a:pPr algn="r"/>
            <a:r>
              <a:rPr lang="en-US" sz="2000" b="1" spc="30" dirty="0">
                <a:solidFill>
                  <a:srgbClr val="6AA343"/>
                </a:solidFill>
                <a:latin typeface="Seaford Display" panose="00000500000000000000" pitchFamily="2" charset="0"/>
              </a:rPr>
              <a:t>Analyst, No Bull Ag</a:t>
            </a:r>
          </a:p>
          <a:p>
            <a:endParaRPr lang="en-US" sz="1350" dirty="0"/>
          </a:p>
        </p:txBody>
      </p:sp>
      <p:sp>
        <p:nvSpPr>
          <p:cNvPr id="2" name="TextBox 1">
            <a:extLst>
              <a:ext uri="{FF2B5EF4-FFF2-40B4-BE49-F238E27FC236}">
                <a16:creationId xmlns:a16="http://schemas.microsoft.com/office/drawing/2014/main" id="{BA49C130-2AF1-42CA-488F-9777B2DB39A5}"/>
              </a:ext>
            </a:extLst>
          </p:cNvPr>
          <p:cNvSpPr txBox="1"/>
          <p:nvPr/>
        </p:nvSpPr>
        <p:spPr>
          <a:xfrm>
            <a:off x="315515" y="1784950"/>
            <a:ext cx="8512970" cy="1446550"/>
          </a:xfrm>
          <a:prstGeom prst="rect">
            <a:avLst/>
          </a:prstGeom>
          <a:noFill/>
        </p:spPr>
        <p:txBody>
          <a:bodyPr wrap="square" rtlCol="0">
            <a:spAutoFit/>
          </a:bodyPr>
          <a:lstStyle/>
          <a:p>
            <a:r>
              <a:rPr lang="en-US" sz="4800" b="1" spc="30" dirty="0">
                <a:solidFill>
                  <a:schemeClr val="bg1"/>
                </a:solidFill>
                <a:latin typeface="Seaford Display" panose="00000500000000000000" pitchFamily="2" charset="0"/>
              </a:rPr>
              <a:t>Change is the only constant</a:t>
            </a:r>
            <a:r>
              <a:rPr lang="en-US" sz="3200" b="1" spc="30" dirty="0">
                <a:solidFill>
                  <a:schemeClr val="bg1"/>
                </a:solidFill>
                <a:latin typeface="Seaford Display" panose="00000500000000000000" pitchFamily="2" charset="0"/>
              </a:rPr>
              <a:t>,</a:t>
            </a:r>
            <a:r>
              <a:rPr lang="en-US" sz="4800" b="1" spc="30" dirty="0">
                <a:solidFill>
                  <a:schemeClr val="bg1"/>
                </a:solidFill>
                <a:latin typeface="Seaford Display" panose="00000500000000000000" pitchFamily="2" charset="0"/>
              </a:rPr>
              <a:t> </a:t>
            </a:r>
          </a:p>
          <a:p>
            <a:r>
              <a:rPr lang="en-US" sz="4000" b="1" spc="30" dirty="0">
                <a:solidFill>
                  <a:schemeClr val="accent4"/>
                </a:solidFill>
                <a:latin typeface="Seaford Display" panose="00000500000000000000" pitchFamily="2" charset="0"/>
              </a:rPr>
              <a:t>but it doesn’t have to be a threat</a:t>
            </a:r>
            <a:endParaRPr lang="en-US" sz="900" dirty="0">
              <a:solidFill>
                <a:schemeClr val="accent4"/>
              </a:solidFill>
            </a:endParaRPr>
          </a:p>
        </p:txBody>
      </p:sp>
      <p:sp>
        <p:nvSpPr>
          <p:cNvPr id="5" name="TextBox 4">
            <a:extLst>
              <a:ext uri="{FF2B5EF4-FFF2-40B4-BE49-F238E27FC236}">
                <a16:creationId xmlns:a16="http://schemas.microsoft.com/office/drawing/2014/main" id="{E1CD74BB-BDF6-E5ED-7A5A-0B54B620AA89}"/>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sp>
        <p:nvSpPr>
          <p:cNvPr id="8" name="TextBox 7">
            <a:extLst>
              <a:ext uri="{FF2B5EF4-FFF2-40B4-BE49-F238E27FC236}">
                <a16:creationId xmlns:a16="http://schemas.microsoft.com/office/drawing/2014/main" id="{A86F6616-FABB-044A-6448-081AB715EC4B}"/>
              </a:ext>
            </a:extLst>
          </p:cNvPr>
          <p:cNvSpPr txBox="1"/>
          <p:nvPr/>
        </p:nvSpPr>
        <p:spPr>
          <a:xfrm>
            <a:off x="0" y="5563217"/>
            <a:ext cx="9075957" cy="786818"/>
          </a:xfrm>
          <a:prstGeom prst="rect">
            <a:avLst/>
          </a:prstGeom>
          <a:noFill/>
        </p:spPr>
        <p:txBody>
          <a:bodyPr wrap="square">
            <a:spAutoFit/>
          </a:bodyPr>
          <a:lstStyle/>
          <a:p>
            <a:pPr marL="0" marR="0" algn="just">
              <a:lnSpc>
                <a:spcPts val="1390"/>
              </a:lnSpc>
              <a:spcBef>
                <a:spcPts val="1200"/>
              </a:spcBef>
              <a:spcAft>
                <a:spcPts val="0"/>
              </a:spcAft>
            </a:pPr>
            <a:r>
              <a:rPr lang="en-US" sz="800" b="1" dirty="0">
                <a:solidFill>
                  <a:srgbClr val="509A3C"/>
                </a:solidFill>
                <a:effectLst/>
                <a:latin typeface="Seaford Display" panose="00000500000000000000" pitchFamily="2" charset="0"/>
                <a:ea typeface="Times New Roman" panose="02020603050405020304" pitchFamily="18" charset="0"/>
              </a:rPr>
              <a:t>THIS IS A SOLICITATION. Reproduction or rebroadcast of any portion of this information is strictly prohibited without written permission. The information reflected herein is derived from sources believed to be reliable; however, this information is not guaranteed as to its accuracy or completeness. In an effort to combat misleading information, No Bull has performed its due diligence to ensure that all material information is provided within this report, though specific information related to your investment, hedging or speculative situation may not be included. Opinions expressed are subject to change without notice. This company and its officers, directors, employees and affiliates may take positions for their own accounts in contracts referred to herein. Trading futures involves risk of loss. Past performance is not indicative of future results.</a:t>
            </a:r>
            <a:endParaRPr lang="en-US" sz="800" b="1" dirty="0">
              <a:solidFill>
                <a:srgbClr val="509A3C"/>
              </a:solidFill>
              <a:effectLst/>
              <a:latin typeface="Seaford Display" panose="00000500000000000000" pitchFamily="2" charset="0"/>
              <a:ea typeface="Calibri" panose="020F0502020204030204" pitchFamily="34" charset="0"/>
            </a:endParaRPr>
          </a:p>
        </p:txBody>
      </p:sp>
    </p:spTree>
    <p:extLst>
      <p:ext uri="{BB962C8B-B14F-4D97-AF65-F5344CB8AC3E}">
        <p14:creationId xmlns:p14="http://schemas.microsoft.com/office/powerpoint/2010/main" val="874915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8A219-FBD0-3B4C-1B23-9E981E72DB23}"/>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B2983CB9-F622-8D39-82CE-2AE4C10E67A2}"/>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CB79B9FD-9758-819B-0605-308115D32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38B567CF-6DDD-307A-9174-56AEC068D281}"/>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FC04F6F7-AF44-DBF7-DF1F-4A0C41794F77}"/>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8" name="Picture 7">
            <a:extLst>
              <a:ext uri="{FF2B5EF4-FFF2-40B4-BE49-F238E27FC236}">
                <a16:creationId xmlns:a16="http://schemas.microsoft.com/office/drawing/2014/main" id="{CA92FC09-F1E9-6B0D-7385-34D227C5E1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8132" y="277998"/>
            <a:ext cx="7367735" cy="5958900"/>
          </a:xfrm>
          <a:prstGeom prst="rect">
            <a:avLst/>
          </a:prstGeom>
        </p:spPr>
      </p:pic>
    </p:spTree>
    <p:extLst>
      <p:ext uri="{BB962C8B-B14F-4D97-AF65-F5344CB8AC3E}">
        <p14:creationId xmlns:p14="http://schemas.microsoft.com/office/powerpoint/2010/main" val="939124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05D28-6BF9-16DC-F63E-2456ECA86214}"/>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E86FD975-33E3-CCDC-B5DA-4DE6692182BD}"/>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0418C644-1716-BAC3-0104-658151EF6B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51C0F71F-879E-9386-37D9-1824F452A5F6}"/>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A63CDE77-E154-1B54-D72C-7ADF43AAB66D}"/>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2" name="Picture 1" descr="A map of the united states&#10;&#10;Description automatically generated">
            <a:extLst>
              <a:ext uri="{FF2B5EF4-FFF2-40B4-BE49-F238E27FC236}">
                <a16:creationId xmlns:a16="http://schemas.microsoft.com/office/drawing/2014/main" id="{95A3BC28-07A4-1A31-2FEE-204205D39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22" y="198408"/>
            <a:ext cx="8137155" cy="6021495"/>
          </a:xfrm>
          <a:prstGeom prst="rect">
            <a:avLst/>
          </a:prstGeom>
        </p:spPr>
      </p:pic>
    </p:spTree>
    <p:extLst>
      <p:ext uri="{BB962C8B-B14F-4D97-AF65-F5344CB8AC3E}">
        <p14:creationId xmlns:p14="http://schemas.microsoft.com/office/powerpoint/2010/main" val="3646079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84D8B93C-F80C-6DBC-3C68-A4A024B634C6}"/>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9B83FF3B-DC39-A5E5-B3B6-94B54EB78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4" name="TextBox 3">
            <a:extLst>
              <a:ext uri="{FF2B5EF4-FFF2-40B4-BE49-F238E27FC236}">
                <a16:creationId xmlns:a16="http://schemas.microsoft.com/office/drawing/2014/main" id="{F8F59240-0493-112B-CACE-CC5F731847EA}"/>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sp>
        <p:nvSpPr>
          <p:cNvPr id="13" name="Rectangle 12">
            <a:extLst>
              <a:ext uri="{FF2B5EF4-FFF2-40B4-BE49-F238E27FC236}">
                <a16:creationId xmlns:a16="http://schemas.microsoft.com/office/drawing/2014/main" id="{8A43721B-C552-D528-3A91-CD4AC1F185B6}"/>
              </a:ext>
            </a:extLst>
          </p:cNvPr>
          <p:cNvSpPr>
            <a:spLocks noChangeArrowheads="1"/>
          </p:cNvSpPr>
          <p:nvPr/>
        </p:nvSpPr>
        <p:spPr bwMode="auto">
          <a:xfrm>
            <a:off x="725785" y="486794"/>
            <a:ext cx="5237269"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1600"/>
              </a:spcAft>
              <a:buClrTx/>
              <a:buSzTx/>
              <a:buFontTx/>
              <a:buNone/>
              <a:tabLst/>
            </a:pPr>
            <a:r>
              <a:rPr kumimoji="0" lang="en-US" altLang="en-US" sz="2800" b="1" i="0" u="none" strike="noStrike" cap="none" normalizeH="0" baseline="0" dirty="0">
                <a:ln>
                  <a:noFill/>
                </a:ln>
                <a:solidFill>
                  <a:schemeClr val="tx1">
                    <a:lumMod val="85000"/>
                    <a:lumOff val="15000"/>
                  </a:schemeClr>
                </a:solidFill>
                <a:effectLst/>
                <a:latin typeface="Seaford Display" panose="00000500000000000000" pitchFamily="2" charset="0"/>
                <a:ea typeface="Calibri" panose="020F0502020204030204" pitchFamily="34" charset="0"/>
                <a:cs typeface="Calibri" panose="020F0502020204030204" pitchFamily="34" charset="0"/>
              </a:rPr>
              <a:t>Hasta la vista, </a:t>
            </a:r>
            <a:r>
              <a:rPr kumimoji="0" lang="en-US" altLang="en-US" sz="2800" b="1" i="0" u="none" strike="noStrike" cap="none" normalizeH="0" baseline="0" dirty="0">
                <a:ln>
                  <a:noFill/>
                </a:ln>
                <a:solidFill>
                  <a:srgbClr val="56A541"/>
                </a:solidFill>
                <a:effectLst/>
                <a:latin typeface="Seaford Display" panose="00000500000000000000" pitchFamily="2" charset="0"/>
                <a:ea typeface="Calibri" panose="020F0502020204030204" pitchFamily="34" charset="0"/>
                <a:cs typeface="Calibri" panose="020F0502020204030204" pitchFamily="34" charset="0"/>
              </a:rPr>
              <a:t>Emissions</a:t>
            </a:r>
            <a:endParaRPr kumimoji="0" lang="en-US" altLang="en-US" sz="1100" b="0" i="0" u="none" strike="noStrike" cap="none" normalizeH="0" baseline="0" dirty="0">
              <a:ln>
                <a:noFill/>
              </a:ln>
              <a:solidFill>
                <a:srgbClr val="56A541"/>
              </a:solidFill>
              <a:effectLst/>
              <a:latin typeface="Seaford Display" panose="00000500000000000000" pitchFamily="2" charset="0"/>
            </a:endParaRPr>
          </a:p>
          <a:p>
            <a:pPr marL="342900" marR="0" lvl="0" indent="-342900" algn="l" defTabSz="914400" rtl="0" eaLnBrk="0" fontAlgn="base" latinLnBrk="0" hangingPunct="0">
              <a:lnSpc>
                <a:spcPct val="100000"/>
              </a:lnSpc>
              <a:spcBef>
                <a:spcPct val="0"/>
              </a:spcBef>
              <a:spcAft>
                <a:spcPts val="160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lumMod val="85000"/>
                    <a:lumOff val="15000"/>
                  </a:schemeClr>
                </a:solidFill>
                <a:effectLst/>
                <a:latin typeface="Seaford Display" panose="00000500000000000000" pitchFamily="2" charset="0"/>
              </a:rPr>
              <a:t>California’s </a:t>
            </a:r>
            <a:r>
              <a:rPr kumimoji="0" lang="en-US" altLang="en-US" sz="2400" b="1" i="0" u="none" strike="noStrike" cap="none" normalizeH="0" baseline="0" dirty="0">
                <a:ln>
                  <a:noFill/>
                </a:ln>
                <a:solidFill>
                  <a:srgbClr val="509A3C"/>
                </a:solidFill>
                <a:effectLst/>
                <a:latin typeface="Seaford Display" panose="00000500000000000000" pitchFamily="2" charset="0"/>
              </a:rPr>
              <a:t>Low Carbon Fuel Standard </a:t>
            </a:r>
            <a:r>
              <a:rPr kumimoji="0" lang="en-US" altLang="en-US" sz="2400" b="0" i="0" u="none" strike="noStrike" cap="none" normalizeH="0" baseline="0" dirty="0">
                <a:ln>
                  <a:noFill/>
                </a:ln>
                <a:solidFill>
                  <a:schemeClr val="tx1">
                    <a:lumMod val="85000"/>
                    <a:lumOff val="15000"/>
                  </a:schemeClr>
                </a:solidFill>
                <a:effectLst/>
                <a:latin typeface="Seaford Display" panose="00000500000000000000" pitchFamily="2" charset="0"/>
              </a:rPr>
              <a:t>legislates a reduction in the carbon intensity of transportation fuels sold in or supplied to California</a:t>
            </a:r>
            <a:endParaRPr lang="en-US" altLang="en-US" sz="1050" dirty="0">
              <a:solidFill>
                <a:schemeClr val="tx1">
                  <a:lumMod val="85000"/>
                  <a:lumOff val="15000"/>
                </a:schemeClr>
              </a:solidFill>
              <a:latin typeface="Seaford Display" panose="00000500000000000000" pitchFamily="2" charset="0"/>
            </a:endParaRPr>
          </a:p>
          <a:p>
            <a:pPr marL="342900" marR="0" lvl="0" indent="-342900" algn="l" defTabSz="914400" rtl="0" eaLnBrk="0" fontAlgn="base" latinLnBrk="0" hangingPunct="0">
              <a:lnSpc>
                <a:spcPct val="100000"/>
              </a:lnSpc>
              <a:spcBef>
                <a:spcPct val="0"/>
              </a:spcBef>
              <a:spcAft>
                <a:spcPts val="1600"/>
              </a:spcAft>
              <a:buClrTx/>
              <a:buSzTx/>
              <a:buFont typeface="Arial" panose="020B0604020202020204" pitchFamily="34" charset="0"/>
              <a:buChar char="•"/>
              <a:tabLst/>
            </a:pPr>
            <a:r>
              <a:rPr lang="en-US" altLang="en-US" sz="2400" dirty="0">
                <a:solidFill>
                  <a:schemeClr val="tx1">
                    <a:lumMod val="85000"/>
                    <a:lumOff val="15000"/>
                  </a:schemeClr>
                </a:solidFill>
                <a:latin typeface="Seaford Display" panose="00000500000000000000" pitchFamily="2" charset="0"/>
              </a:rPr>
              <a:t>California = </a:t>
            </a:r>
            <a:r>
              <a:rPr lang="en-US" altLang="en-US" sz="2400" b="1" dirty="0">
                <a:solidFill>
                  <a:srgbClr val="509A3C"/>
                </a:solidFill>
                <a:latin typeface="Seaford Display" panose="00000500000000000000" pitchFamily="2" charset="0"/>
              </a:rPr>
              <a:t>$4.1T </a:t>
            </a:r>
            <a:r>
              <a:rPr lang="en-US" altLang="en-US" sz="2400" dirty="0">
                <a:solidFill>
                  <a:schemeClr val="tx1">
                    <a:lumMod val="85000"/>
                    <a:lumOff val="15000"/>
                  </a:schemeClr>
                </a:solidFill>
                <a:latin typeface="Seaford Display" panose="00000500000000000000" pitchFamily="2" charset="0"/>
              </a:rPr>
              <a:t>economy</a:t>
            </a:r>
          </a:p>
          <a:p>
            <a:pPr marL="342900" marR="0" lvl="0" indent="-342900" algn="l" defTabSz="914400" rtl="0" eaLnBrk="0" fontAlgn="base" latinLnBrk="0" hangingPunct="0">
              <a:lnSpc>
                <a:spcPct val="100000"/>
              </a:lnSpc>
              <a:spcBef>
                <a:spcPct val="0"/>
              </a:spcBef>
              <a:spcAft>
                <a:spcPts val="160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9FB90AC7-4FEC-1114-28C7-34312D483D28}"/>
              </a:ext>
            </a:extLst>
          </p:cNvPr>
          <p:cNvSpPr>
            <a:spLocks noChangeArrowheads="1"/>
          </p:cNvSpPr>
          <p:nvPr/>
        </p:nvSpPr>
        <p:spPr bwMode="auto">
          <a:xfrm>
            <a:off x="725785" y="3585328"/>
            <a:ext cx="4207313" cy="168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ts val="1600"/>
              </a:spcAft>
              <a:buClr>
                <a:schemeClr val="tx1">
                  <a:lumMod val="85000"/>
                  <a:lumOff val="15000"/>
                </a:schemeClr>
              </a:buClr>
              <a:buSzTx/>
              <a:buFont typeface="Arial" panose="020B0604020202020204" pitchFamily="34" charset="0"/>
              <a:buChar char="•"/>
              <a:tabLst/>
            </a:pPr>
            <a:r>
              <a:rPr kumimoji="0" lang="en-US" altLang="en-US" sz="2400" b="0" i="0" u="none" strike="noStrike" cap="none" normalizeH="0" baseline="0" dirty="0">
                <a:ln>
                  <a:noFill/>
                </a:ln>
                <a:solidFill>
                  <a:schemeClr val="tx1">
                    <a:lumMod val="85000"/>
                    <a:lumOff val="15000"/>
                  </a:schemeClr>
                </a:solidFill>
                <a:effectLst/>
                <a:latin typeface="Seaford Display" panose="00000500000000000000" pitchFamily="2" charset="0"/>
              </a:rPr>
              <a:t>Spurred a </a:t>
            </a:r>
            <a:r>
              <a:rPr kumimoji="0" lang="en-US" altLang="en-US" sz="2400" b="1" i="0" u="none" strike="noStrike" cap="none" normalizeH="0" baseline="0" dirty="0">
                <a:ln>
                  <a:noFill/>
                </a:ln>
                <a:solidFill>
                  <a:srgbClr val="509A3C"/>
                </a:solidFill>
                <a:effectLst/>
                <a:latin typeface="Seaford Display" panose="00000500000000000000" pitchFamily="2" charset="0"/>
              </a:rPr>
              <a:t>revolution</a:t>
            </a:r>
            <a:r>
              <a:rPr kumimoji="0" lang="en-US" altLang="en-US" sz="2400" b="0" i="0" u="none" strike="noStrike" cap="none" normalizeH="0" baseline="0" dirty="0">
                <a:ln>
                  <a:noFill/>
                </a:ln>
                <a:solidFill>
                  <a:schemeClr val="tx1">
                    <a:lumMod val="85000"/>
                    <a:lumOff val="15000"/>
                  </a:schemeClr>
                </a:solidFill>
                <a:effectLst/>
                <a:latin typeface="Seaford Display" panose="00000500000000000000" pitchFamily="2" charset="0"/>
              </a:rPr>
              <a:t> in biomass-based diesel production</a:t>
            </a:r>
          </a:p>
          <a:p>
            <a:pPr marL="342900" marR="0" lvl="0" indent="-342900" algn="l" defTabSz="914400" rtl="0" eaLnBrk="0" fontAlgn="base" latinLnBrk="0" hangingPunct="0">
              <a:lnSpc>
                <a:spcPct val="100000"/>
              </a:lnSpc>
              <a:spcBef>
                <a:spcPct val="0"/>
              </a:spcBef>
              <a:spcAft>
                <a:spcPts val="1600"/>
              </a:spcAft>
              <a:buSzTx/>
              <a:buFont typeface="Arial" panose="020B0604020202020204" pitchFamily="34" charset="0"/>
              <a:buChar char="•"/>
              <a:tabLst/>
            </a:pPr>
            <a:r>
              <a:rPr lang="en-US" altLang="en-US" sz="2400" b="1" dirty="0">
                <a:solidFill>
                  <a:schemeClr val="tx1">
                    <a:lumMod val="85000"/>
                    <a:lumOff val="15000"/>
                  </a:schemeClr>
                </a:solidFill>
                <a:latin typeface="Seaford Display" panose="00000500000000000000" pitchFamily="2" charset="0"/>
              </a:rPr>
              <a:t> </a:t>
            </a:r>
            <a:r>
              <a:rPr lang="en-US" altLang="en-US" sz="2400" b="1" dirty="0">
                <a:solidFill>
                  <a:srgbClr val="509A3C"/>
                </a:solidFill>
                <a:latin typeface="Seaford Display" panose="00000500000000000000" pitchFamily="2" charset="0"/>
              </a:rPr>
              <a:t>Renewable</a:t>
            </a:r>
            <a:r>
              <a:rPr lang="en-US" altLang="en-US" sz="2400" dirty="0">
                <a:solidFill>
                  <a:schemeClr val="tx1">
                    <a:lumMod val="85000"/>
                    <a:lumOff val="15000"/>
                  </a:schemeClr>
                </a:solidFill>
                <a:latin typeface="Seaford Display" panose="00000500000000000000" pitchFamily="2" charset="0"/>
              </a:rPr>
              <a:t> Diesel</a:t>
            </a:r>
          </a:p>
        </p:txBody>
      </p:sp>
      <p:sp>
        <p:nvSpPr>
          <p:cNvPr id="8" name="Rectangle 7">
            <a:extLst>
              <a:ext uri="{FF2B5EF4-FFF2-40B4-BE49-F238E27FC236}">
                <a16:creationId xmlns:a16="http://schemas.microsoft.com/office/drawing/2014/main" id="{5CFA5ADA-64FA-B89A-3B55-5D5ACB840C9B}"/>
              </a:ext>
            </a:extLst>
          </p:cNvPr>
          <p:cNvSpPr>
            <a:spLocks noChangeArrowheads="1"/>
          </p:cNvSpPr>
          <p:nvPr/>
        </p:nvSpPr>
        <p:spPr bwMode="auto">
          <a:xfrm>
            <a:off x="725785" y="5648438"/>
            <a:ext cx="66672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ts val="1600"/>
              </a:spcAft>
              <a:buClrTx/>
              <a:buSzTx/>
              <a:buFont typeface="Arial" panose="020B0604020202020204" pitchFamily="34" charset="0"/>
              <a:buChar char="•"/>
              <a:tabLst/>
            </a:pPr>
            <a:r>
              <a:rPr lang="en-US" altLang="en-US" sz="2400" dirty="0">
                <a:solidFill>
                  <a:schemeClr val="tx1">
                    <a:lumMod val="85000"/>
                    <a:lumOff val="15000"/>
                  </a:schemeClr>
                </a:solidFill>
                <a:latin typeface="Seaford Display" panose="00000500000000000000" pitchFamily="2" charset="0"/>
              </a:rPr>
              <a:t>‘Drop-in’ fuel, one-for-one replacement</a:t>
            </a:r>
          </a:p>
        </p:txBody>
      </p:sp>
      <p:pic>
        <p:nvPicPr>
          <p:cNvPr id="11" name="Picture 10" descr="A couple of glasses with flames and liquid&#10;&#10;Description automatically generated with medium confidence">
            <a:extLst>
              <a:ext uri="{FF2B5EF4-FFF2-40B4-BE49-F238E27FC236}">
                <a16:creationId xmlns:a16="http://schemas.microsoft.com/office/drawing/2014/main" id="{8EA3D36B-E775-75AD-E6F4-51872A8C6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7499" y="3268554"/>
            <a:ext cx="3491295" cy="1966763"/>
          </a:xfrm>
          <a:prstGeom prst="rect">
            <a:avLst/>
          </a:prstGeom>
        </p:spPr>
      </p:pic>
      <p:pic>
        <p:nvPicPr>
          <p:cNvPr id="2" name="Picture 2" descr="5 Surprising Facts About Arnold Schwarzenegger's Diet, Fitness Routine">
            <a:extLst>
              <a:ext uri="{FF2B5EF4-FFF2-40B4-BE49-F238E27FC236}">
                <a16:creationId xmlns:a16="http://schemas.microsoft.com/office/drawing/2014/main" id="{FA81AF9C-1C03-A533-9E3A-D68C5B05A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911" y="898591"/>
            <a:ext cx="2079438" cy="1559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112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A1CAA-2AED-4BBF-97E8-A619F1FA0494}"/>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D7CAC769-E7A4-293F-1058-3E40B9A7102E}"/>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AE9D5B6B-E2C1-F1E6-7696-03018C4E2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235A8BC5-83BD-A085-2991-FF0C5EFC8913}"/>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87BC6656-204C-02F2-AE56-01487D4E57B8}"/>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5" name="Picture 4" descr="A graph of a graph showing the amount of diesel in the fuel price&#10;&#10;Description automatically generated with medium confidence">
            <a:extLst>
              <a:ext uri="{FF2B5EF4-FFF2-40B4-BE49-F238E27FC236}">
                <a16:creationId xmlns:a16="http://schemas.microsoft.com/office/drawing/2014/main" id="{0C2A6691-E161-2135-B09E-D149CEDB5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334" y="279466"/>
            <a:ext cx="7458134" cy="6121354"/>
          </a:xfrm>
          <a:prstGeom prst="rect">
            <a:avLst/>
          </a:prstGeom>
        </p:spPr>
      </p:pic>
    </p:spTree>
    <p:extLst>
      <p:ext uri="{BB962C8B-B14F-4D97-AF65-F5344CB8AC3E}">
        <p14:creationId xmlns:p14="http://schemas.microsoft.com/office/powerpoint/2010/main" val="4029830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437C5-44CF-D7CD-7EC7-08CFDD0170C7}"/>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131115CF-094B-1CD2-84BB-CE6203F8A5D7}"/>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9DD16873-2041-8436-5133-BB7312F68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1BB650FE-ACFA-82ED-0809-CD385E369206}"/>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75369767-C14A-BB5F-D797-214A8BC5017E}"/>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5" name="Picture 4" descr="A graph of a price&#10;&#10;Description automatically generated with medium confidence">
            <a:extLst>
              <a:ext uri="{FF2B5EF4-FFF2-40B4-BE49-F238E27FC236}">
                <a16:creationId xmlns:a16="http://schemas.microsoft.com/office/drawing/2014/main" id="{58AF0833-DB25-003C-F4D9-CDD83BB47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828" y="348002"/>
            <a:ext cx="7582344" cy="5979512"/>
          </a:xfrm>
          <a:prstGeom prst="rect">
            <a:avLst/>
          </a:prstGeom>
        </p:spPr>
      </p:pic>
    </p:spTree>
    <p:extLst>
      <p:ext uri="{BB962C8B-B14F-4D97-AF65-F5344CB8AC3E}">
        <p14:creationId xmlns:p14="http://schemas.microsoft.com/office/powerpoint/2010/main" val="37100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9BD6A-9327-8715-29D7-0E9B53DB491E}"/>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203C8C13-0259-264A-FB31-F95AD5CA85E6}"/>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80FEB5BD-0C56-1256-56EA-F3CF324A82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60B5699D-C3B7-9074-B2A4-1493D72ED6CB}"/>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D472BDBB-453D-AD10-0443-AF67B8B42B2E}"/>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5" name="Picture 4">
            <a:extLst>
              <a:ext uri="{FF2B5EF4-FFF2-40B4-BE49-F238E27FC236}">
                <a16:creationId xmlns:a16="http://schemas.microsoft.com/office/drawing/2014/main" id="{07ED5A20-4480-AF42-DA6A-4163F76731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1724" y="326957"/>
            <a:ext cx="7880552" cy="5974741"/>
          </a:xfrm>
          <a:prstGeom prst="rect">
            <a:avLst/>
          </a:prstGeom>
        </p:spPr>
      </p:pic>
    </p:spTree>
    <p:extLst>
      <p:ext uri="{BB962C8B-B14F-4D97-AF65-F5344CB8AC3E}">
        <p14:creationId xmlns:p14="http://schemas.microsoft.com/office/powerpoint/2010/main" val="1547674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AC238-1237-155C-B63C-1F58B5992D97}"/>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40CCFE08-B3C2-0D60-F334-6B977ADC0D67}"/>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23E4E502-5868-198D-5F43-2C4191795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880A41F2-3CEB-B472-C5BE-6D2C81570734}"/>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AB14BAD7-BD38-FB03-5647-1F61D0C84374}"/>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7" name="Picture 6">
            <a:extLst>
              <a:ext uri="{FF2B5EF4-FFF2-40B4-BE49-F238E27FC236}">
                <a16:creationId xmlns:a16="http://schemas.microsoft.com/office/drawing/2014/main" id="{57C7484E-3B9B-4528-8EFA-F5AC6CD14A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9884" y="715993"/>
            <a:ext cx="8824232" cy="5017054"/>
          </a:xfrm>
          <a:prstGeom prst="rect">
            <a:avLst/>
          </a:prstGeom>
        </p:spPr>
      </p:pic>
    </p:spTree>
    <p:extLst>
      <p:ext uri="{BB962C8B-B14F-4D97-AF65-F5344CB8AC3E}">
        <p14:creationId xmlns:p14="http://schemas.microsoft.com/office/powerpoint/2010/main" val="499321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7F42D-A4C9-F2E7-DFA2-6F7DCCD27B31}"/>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5B00FCE3-657B-FC2A-5537-0A75CF95F7CC}"/>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00332233-DE81-043A-5F3B-94A0601D7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EEA1E126-9DA8-44F7-9C34-903727C2AD4F}"/>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8DC117AF-806D-8FA4-2FD4-C8D31E856511}"/>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2" name="Picture 1">
            <a:extLst>
              <a:ext uri="{FF2B5EF4-FFF2-40B4-BE49-F238E27FC236}">
                <a16:creationId xmlns:a16="http://schemas.microsoft.com/office/drawing/2014/main" id="{AF4078AC-16A8-88B1-C5A3-C47A289D75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4318" y="288697"/>
            <a:ext cx="7375363" cy="5911288"/>
          </a:xfrm>
          <a:prstGeom prst="rect">
            <a:avLst/>
          </a:prstGeom>
        </p:spPr>
      </p:pic>
    </p:spTree>
    <p:extLst>
      <p:ext uri="{BB962C8B-B14F-4D97-AF65-F5344CB8AC3E}">
        <p14:creationId xmlns:p14="http://schemas.microsoft.com/office/powerpoint/2010/main" val="2248654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4560F-31E4-A26E-510D-700A8136E3D4}"/>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C3E0FFAA-9657-62E6-E6DB-9C2F2979C031}"/>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A303C87A-F8B8-C178-69A3-97A626A48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4B2D2B5C-D5D7-998F-45FC-ABCE5D8E8018}"/>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765C4EB6-C02D-0A52-3BB3-5EC42EBFFE54}"/>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2" name="Picture 1">
            <a:extLst>
              <a:ext uri="{FF2B5EF4-FFF2-40B4-BE49-F238E27FC236}">
                <a16:creationId xmlns:a16="http://schemas.microsoft.com/office/drawing/2014/main" id="{A1073B40-CBF2-013D-399E-E1EB2FF6EE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4318" y="321441"/>
            <a:ext cx="7375363" cy="5845799"/>
          </a:xfrm>
          <a:prstGeom prst="rect">
            <a:avLst/>
          </a:prstGeom>
        </p:spPr>
      </p:pic>
    </p:spTree>
    <p:extLst>
      <p:ext uri="{BB962C8B-B14F-4D97-AF65-F5344CB8AC3E}">
        <p14:creationId xmlns:p14="http://schemas.microsoft.com/office/powerpoint/2010/main" val="693716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232B7-46F5-85F8-C459-983D37A4DC1D}"/>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A34E60B5-B366-86A1-4AC7-F2DD44713F3C}"/>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76B5E15C-7D7E-2BEB-3E47-0248DB218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9C12818D-56A4-79AC-8FB5-12506B6C41E0}"/>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16B75351-F9CC-21B4-3ABE-29185D1A0E31}"/>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sp>
        <p:nvSpPr>
          <p:cNvPr id="2" name="TextBox 1">
            <a:extLst>
              <a:ext uri="{FF2B5EF4-FFF2-40B4-BE49-F238E27FC236}">
                <a16:creationId xmlns:a16="http://schemas.microsoft.com/office/drawing/2014/main" id="{5B412967-48D1-BD16-2F4A-F840E1A48DCA}"/>
              </a:ext>
            </a:extLst>
          </p:cNvPr>
          <p:cNvSpPr txBox="1"/>
          <p:nvPr/>
        </p:nvSpPr>
        <p:spPr>
          <a:xfrm>
            <a:off x="2608258" y="2174132"/>
            <a:ext cx="3927483" cy="1692771"/>
          </a:xfrm>
          <a:prstGeom prst="rect">
            <a:avLst/>
          </a:prstGeom>
          <a:noFill/>
        </p:spPr>
        <p:txBody>
          <a:bodyPr wrap="square" rtlCol="0">
            <a:spAutoFit/>
          </a:bodyPr>
          <a:lstStyle/>
          <a:p>
            <a:pPr algn="ctr"/>
            <a:r>
              <a:rPr lang="en-US" sz="4400" b="1" spc="30" dirty="0">
                <a:solidFill>
                  <a:schemeClr val="tx1">
                    <a:lumMod val="85000"/>
                    <a:lumOff val="15000"/>
                  </a:schemeClr>
                </a:solidFill>
                <a:latin typeface="Seaford Display" panose="00000500000000000000" pitchFamily="2" charset="0"/>
              </a:rPr>
              <a:t>Today and</a:t>
            </a:r>
          </a:p>
          <a:p>
            <a:pPr algn="ctr"/>
            <a:r>
              <a:rPr lang="en-US" sz="4400" b="1" spc="30" dirty="0">
                <a:solidFill>
                  <a:schemeClr val="tx1">
                    <a:lumMod val="85000"/>
                    <a:lumOff val="15000"/>
                  </a:schemeClr>
                </a:solidFill>
                <a:latin typeface="Seaford Display" panose="00000500000000000000" pitchFamily="2" charset="0"/>
              </a:rPr>
              <a:t>Beyond</a:t>
            </a:r>
          </a:p>
          <a:p>
            <a:pPr algn="ctr"/>
            <a:endParaRPr lang="en-US" sz="1600" dirty="0">
              <a:solidFill>
                <a:schemeClr val="tx1">
                  <a:lumMod val="85000"/>
                  <a:lumOff val="15000"/>
                </a:schemeClr>
              </a:solidFill>
            </a:endParaRPr>
          </a:p>
        </p:txBody>
      </p:sp>
    </p:spTree>
    <p:extLst>
      <p:ext uri="{BB962C8B-B14F-4D97-AF65-F5344CB8AC3E}">
        <p14:creationId xmlns:p14="http://schemas.microsoft.com/office/powerpoint/2010/main" val="2124678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46E3D-8B27-9A13-C32D-33787A57A9CF}"/>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83BFE10A-0362-33A8-014B-B3C7A23DECB6}"/>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802890FF-4796-6848-A4F3-2AAFDECD3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D519951C-4C3C-D0A6-9EA1-C4B993A6FF0F}"/>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68596BCF-182E-5210-9B95-A2F64547DA58}"/>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sp>
        <p:nvSpPr>
          <p:cNvPr id="2" name="TextBox 1">
            <a:extLst>
              <a:ext uri="{FF2B5EF4-FFF2-40B4-BE49-F238E27FC236}">
                <a16:creationId xmlns:a16="http://schemas.microsoft.com/office/drawing/2014/main" id="{4A5E9C57-41B2-BD71-82F1-87D6B1F478AD}"/>
              </a:ext>
            </a:extLst>
          </p:cNvPr>
          <p:cNvSpPr txBox="1"/>
          <p:nvPr/>
        </p:nvSpPr>
        <p:spPr>
          <a:xfrm>
            <a:off x="2608258" y="2258799"/>
            <a:ext cx="3927483" cy="1692771"/>
          </a:xfrm>
          <a:prstGeom prst="rect">
            <a:avLst/>
          </a:prstGeom>
          <a:noFill/>
        </p:spPr>
        <p:txBody>
          <a:bodyPr wrap="square" rtlCol="0">
            <a:spAutoFit/>
          </a:bodyPr>
          <a:lstStyle/>
          <a:p>
            <a:pPr algn="ctr"/>
            <a:r>
              <a:rPr lang="en-US" sz="4400" b="1" spc="30" dirty="0">
                <a:solidFill>
                  <a:schemeClr val="tx1">
                    <a:lumMod val="85000"/>
                    <a:lumOff val="15000"/>
                  </a:schemeClr>
                </a:solidFill>
                <a:latin typeface="Seaford Display" panose="00000500000000000000" pitchFamily="2" charset="0"/>
              </a:rPr>
              <a:t>Change is the Only Constant</a:t>
            </a:r>
          </a:p>
          <a:p>
            <a:pPr algn="ctr"/>
            <a:endParaRPr lang="en-US" sz="1600" dirty="0">
              <a:solidFill>
                <a:schemeClr val="tx1">
                  <a:lumMod val="85000"/>
                  <a:lumOff val="15000"/>
                </a:schemeClr>
              </a:solidFill>
            </a:endParaRPr>
          </a:p>
        </p:txBody>
      </p:sp>
    </p:spTree>
    <p:extLst>
      <p:ext uri="{BB962C8B-B14F-4D97-AF65-F5344CB8AC3E}">
        <p14:creationId xmlns:p14="http://schemas.microsoft.com/office/powerpoint/2010/main" val="3423154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52C5B-9131-B18D-61A2-040D0BE3D3EB}"/>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B4BCF24C-DB01-618C-9DFC-0F73E81C7467}"/>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A81BC78D-DE8A-F8A8-D78C-4BD9E9A41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53F5798B-A36F-2F73-04E4-EB743633A8F3}"/>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3A54900A-D1D8-2063-2AAB-503EA59004FE}"/>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2" name="Picture 1">
            <a:extLst>
              <a:ext uri="{FF2B5EF4-FFF2-40B4-BE49-F238E27FC236}">
                <a16:creationId xmlns:a16="http://schemas.microsoft.com/office/drawing/2014/main" id="{C001DC9D-BCA6-EBC1-13FD-B366B4A58A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674" y="417797"/>
            <a:ext cx="7195251" cy="5765915"/>
          </a:xfrm>
          <a:prstGeom prst="rect">
            <a:avLst/>
          </a:prstGeom>
        </p:spPr>
      </p:pic>
    </p:spTree>
    <p:extLst>
      <p:ext uri="{BB962C8B-B14F-4D97-AF65-F5344CB8AC3E}">
        <p14:creationId xmlns:p14="http://schemas.microsoft.com/office/powerpoint/2010/main" val="514473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84D8B93C-F80C-6DBC-3C68-A4A024B634C6}"/>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9B83FF3B-DC39-A5E5-B3B6-94B54EB78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C89070FF-4758-E566-3E0D-06850DEF3702}"/>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 name="AutoShape 2" descr="annual existing and expected U.S. renewable diesel production capacity">
            <a:extLst>
              <a:ext uri="{FF2B5EF4-FFF2-40B4-BE49-F238E27FC236}">
                <a16:creationId xmlns:a16="http://schemas.microsoft.com/office/drawing/2014/main" id="{9C2AED3F-82AB-05FA-D858-53D49AA912F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C0D67C63-BF05-0521-D6AF-D9609341C5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1705" y="346909"/>
            <a:ext cx="7600590" cy="5859382"/>
          </a:xfrm>
          <a:prstGeom prst="rect">
            <a:avLst/>
          </a:prstGeom>
        </p:spPr>
      </p:pic>
      <p:sp>
        <p:nvSpPr>
          <p:cNvPr id="4" name="TextBox 3">
            <a:extLst>
              <a:ext uri="{FF2B5EF4-FFF2-40B4-BE49-F238E27FC236}">
                <a16:creationId xmlns:a16="http://schemas.microsoft.com/office/drawing/2014/main" id="{19F1B8CB-6C20-F954-D64A-EA3D24FBB2C8}"/>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spTree>
    <p:extLst>
      <p:ext uri="{BB962C8B-B14F-4D97-AF65-F5344CB8AC3E}">
        <p14:creationId xmlns:p14="http://schemas.microsoft.com/office/powerpoint/2010/main" val="3737117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B3697-93B3-0772-DFA5-04A7E62E674C}"/>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FE947A7E-FDDF-A62B-133E-6FA136A68B11}"/>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05628919-3778-DC69-EC8B-3A9B8386D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69DBF47E-0713-DB07-57AA-42C9EA573D72}"/>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5EC27761-B596-6C80-63AD-C988111F5B7A}"/>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2" name="Picture 1" descr="A graph of a stock market&#10;&#10;Description automatically generated">
            <a:extLst>
              <a:ext uri="{FF2B5EF4-FFF2-40B4-BE49-F238E27FC236}">
                <a16:creationId xmlns:a16="http://schemas.microsoft.com/office/drawing/2014/main" id="{073952BF-1047-E78B-4BD8-636C29408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26" y="431988"/>
            <a:ext cx="7150748" cy="5742380"/>
          </a:xfrm>
          <a:prstGeom prst="rect">
            <a:avLst/>
          </a:prstGeom>
        </p:spPr>
      </p:pic>
    </p:spTree>
    <p:extLst>
      <p:ext uri="{BB962C8B-B14F-4D97-AF65-F5344CB8AC3E}">
        <p14:creationId xmlns:p14="http://schemas.microsoft.com/office/powerpoint/2010/main" val="4050322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B45EE-8A84-A03E-00B1-F7B55B35957E}"/>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DC685A30-46AA-2A61-AF16-F96A54AA1CFB}"/>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A7BADC85-EECD-8874-87BF-0081FA5B9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9D885863-537A-35EF-F0ED-177F8B0F8656}"/>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 name="AutoShape 2" descr="annual existing and expected U.S. renewable diesel production capacity">
            <a:extLst>
              <a:ext uri="{FF2B5EF4-FFF2-40B4-BE49-F238E27FC236}">
                <a16:creationId xmlns:a16="http://schemas.microsoft.com/office/drawing/2014/main" id="{27D6FFAF-360A-B9A6-1BE0-70823DE5A5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64C574E1-570A-C18B-E82C-0E391469B77C}"/>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5" name="Picture 4">
            <a:extLst>
              <a:ext uri="{FF2B5EF4-FFF2-40B4-BE49-F238E27FC236}">
                <a16:creationId xmlns:a16="http://schemas.microsoft.com/office/drawing/2014/main" id="{B1F4E3D6-23C6-D084-88CE-510CF953ED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8414" y="552205"/>
            <a:ext cx="8307171" cy="5448790"/>
          </a:xfrm>
          <a:prstGeom prst="rect">
            <a:avLst/>
          </a:prstGeom>
        </p:spPr>
      </p:pic>
    </p:spTree>
    <p:extLst>
      <p:ext uri="{BB962C8B-B14F-4D97-AF65-F5344CB8AC3E}">
        <p14:creationId xmlns:p14="http://schemas.microsoft.com/office/powerpoint/2010/main" val="1158899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9887C-DB44-8211-088F-8A628B464A0E}"/>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8BB5F04E-A776-D384-252F-D8C956A2402A}"/>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2AC4F2E0-080D-7CCD-34E1-514E7C349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FBEB0DCB-E16B-F6F6-75A3-865AFBF5E6CB}"/>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FA9C9913-4A3F-998E-C2F7-5144E10BDC1B}"/>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5" name="Picture 4">
            <a:extLst>
              <a:ext uri="{FF2B5EF4-FFF2-40B4-BE49-F238E27FC236}">
                <a16:creationId xmlns:a16="http://schemas.microsoft.com/office/drawing/2014/main" id="{B5162F61-7816-4D2A-07BE-A9E3EDD32B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7458" y="276846"/>
            <a:ext cx="7057683" cy="6024852"/>
          </a:xfrm>
          <a:prstGeom prst="rect">
            <a:avLst/>
          </a:prstGeom>
        </p:spPr>
      </p:pic>
    </p:spTree>
    <p:extLst>
      <p:ext uri="{BB962C8B-B14F-4D97-AF65-F5344CB8AC3E}">
        <p14:creationId xmlns:p14="http://schemas.microsoft.com/office/powerpoint/2010/main" val="4021049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847B6-ABBC-5326-F375-027D3E18E5AE}"/>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B8B3EDBA-A962-A388-4599-C277ABD16D1B}"/>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E432C10B-8C51-2E0C-BF9C-55A6882A6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0311EE30-5866-9E2E-151B-520AE30D40A3}"/>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42F36686-C3F1-7A08-FDAE-98525A9C3702}"/>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5" name="Picture 4">
            <a:extLst>
              <a:ext uri="{FF2B5EF4-FFF2-40B4-BE49-F238E27FC236}">
                <a16:creationId xmlns:a16="http://schemas.microsoft.com/office/drawing/2014/main" id="{885F6A3A-3E84-368C-C576-59C027DC47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2691" y="276047"/>
            <a:ext cx="7247217" cy="5856048"/>
          </a:xfrm>
          <a:prstGeom prst="rect">
            <a:avLst/>
          </a:prstGeom>
        </p:spPr>
      </p:pic>
    </p:spTree>
    <p:extLst>
      <p:ext uri="{BB962C8B-B14F-4D97-AF65-F5344CB8AC3E}">
        <p14:creationId xmlns:p14="http://schemas.microsoft.com/office/powerpoint/2010/main" val="1617089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9209F-F459-695B-5DBF-5548695AF3B1}"/>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50F10401-0948-2664-F593-81CF5862D937}"/>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E9176651-3F76-3D26-116C-29765C53E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1A403980-4030-2AAA-6A5D-5709BB27B9CE}"/>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BBECDD7A-0438-F2EF-2F22-948BF3CBE22C}"/>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sp>
        <p:nvSpPr>
          <p:cNvPr id="2" name="TextBox 1">
            <a:extLst>
              <a:ext uri="{FF2B5EF4-FFF2-40B4-BE49-F238E27FC236}">
                <a16:creationId xmlns:a16="http://schemas.microsoft.com/office/drawing/2014/main" id="{2C095986-9862-228C-4E27-BBA874DF2424}"/>
              </a:ext>
            </a:extLst>
          </p:cNvPr>
          <p:cNvSpPr txBox="1"/>
          <p:nvPr/>
        </p:nvSpPr>
        <p:spPr>
          <a:xfrm>
            <a:off x="1023770" y="1581146"/>
            <a:ext cx="7096459" cy="3046988"/>
          </a:xfrm>
          <a:prstGeom prst="rect">
            <a:avLst/>
          </a:prstGeom>
          <a:noFill/>
        </p:spPr>
        <p:txBody>
          <a:bodyPr wrap="square" rtlCol="0">
            <a:spAutoFit/>
          </a:bodyPr>
          <a:lstStyle/>
          <a:p>
            <a:r>
              <a:rPr lang="en-US" sz="4400" b="1" spc="30" dirty="0">
                <a:solidFill>
                  <a:schemeClr val="tx1">
                    <a:lumMod val="85000"/>
                    <a:lumOff val="15000"/>
                  </a:schemeClr>
                </a:solidFill>
                <a:latin typeface="Seaford Display" panose="00000500000000000000" pitchFamily="2" charset="0"/>
              </a:rPr>
              <a:t>The government giveth…</a:t>
            </a:r>
          </a:p>
          <a:p>
            <a:endParaRPr lang="en-US" sz="4400" b="1" spc="30" dirty="0">
              <a:solidFill>
                <a:schemeClr val="tx1">
                  <a:lumMod val="85000"/>
                  <a:lumOff val="15000"/>
                </a:schemeClr>
              </a:solidFill>
              <a:latin typeface="Seaford Display" panose="00000500000000000000" pitchFamily="2" charset="0"/>
            </a:endParaRPr>
          </a:p>
          <a:p>
            <a:pPr algn="r"/>
            <a:r>
              <a:rPr lang="en-US" sz="4400" b="1" spc="30" dirty="0">
                <a:solidFill>
                  <a:schemeClr val="tx1">
                    <a:lumMod val="85000"/>
                    <a:lumOff val="15000"/>
                  </a:schemeClr>
                </a:solidFill>
                <a:latin typeface="Seaford Display" panose="00000500000000000000" pitchFamily="2" charset="0"/>
              </a:rPr>
              <a:t>…and the government taketh away.</a:t>
            </a:r>
          </a:p>
          <a:p>
            <a:endParaRPr lang="en-US" sz="1600" dirty="0">
              <a:solidFill>
                <a:schemeClr val="tx1">
                  <a:lumMod val="85000"/>
                  <a:lumOff val="15000"/>
                </a:schemeClr>
              </a:solidFill>
            </a:endParaRPr>
          </a:p>
        </p:txBody>
      </p:sp>
    </p:spTree>
    <p:extLst>
      <p:ext uri="{BB962C8B-B14F-4D97-AF65-F5344CB8AC3E}">
        <p14:creationId xmlns:p14="http://schemas.microsoft.com/office/powerpoint/2010/main" val="424639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C93EF-864D-401E-3EEB-2C14FE4E3B35}"/>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108C133A-D5B9-F413-56C8-ED7F75D4F82E}"/>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5E54E6D4-A5F5-BB8A-BD0E-5FDC3F807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 name="TextBox 1">
            <a:extLst>
              <a:ext uri="{FF2B5EF4-FFF2-40B4-BE49-F238E27FC236}">
                <a16:creationId xmlns:a16="http://schemas.microsoft.com/office/drawing/2014/main" id="{33EAA048-7FFC-5375-7C20-2D78F35D813A}"/>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sp>
        <p:nvSpPr>
          <p:cNvPr id="7" name="Rectangle 2">
            <a:extLst>
              <a:ext uri="{FF2B5EF4-FFF2-40B4-BE49-F238E27FC236}">
                <a16:creationId xmlns:a16="http://schemas.microsoft.com/office/drawing/2014/main" id="{E02B04D6-DE1C-C88E-4D80-37CB5AA76213}"/>
              </a:ext>
            </a:extLst>
          </p:cNvPr>
          <p:cNvSpPr>
            <a:spLocks noChangeArrowheads="1"/>
          </p:cNvSpPr>
          <p:nvPr/>
        </p:nvSpPr>
        <p:spPr bwMode="auto">
          <a:xfrm>
            <a:off x="725237" y="504802"/>
            <a:ext cx="8142969"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spcAft>
                <a:spcPts val="1400"/>
              </a:spcAft>
            </a:pPr>
            <a:r>
              <a:rPr lang="en-US" sz="3600" b="1" dirty="0">
                <a:solidFill>
                  <a:srgbClr val="509A3C"/>
                </a:solidFill>
                <a:latin typeface="Seaford Display" panose="00000500000000000000" pitchFamily="2" charset="0"/>
              </a:rPr>
              <a:t>What is the 45Z Clean Fuel Production Credit?</a:t>
            </a:r>
          </a:p>
          <a:p>
            <a:pPr marL="342900" indent="-342900" defTabSz="914400">
              <a:spcAft>
                <a:spcPts val="1400"/>
              </a:spcAft>
              <a:buFont typeface="Arial" panose="020B0604020202020204" pitchFamily="34" charset="0"/>
              <a:buChar char="•"/>
            </a:pPr>
            <a:r>
              <a:rPr lang="en-US" sz="2800" dirty="0">
                <a:latin typeface="Seaford Display" panose="00000500000000000000" pitchFamily="2" charset="0"/>
              </a:rPr>
              <a:t>Part of Inflation Reduction Act</a:t>
            </a:r>
          </a:p>
          <a:p>
            <a:pPr marL="342900" indent="-342900" defTabSz="914400">
              <a:spcAft>
                <a:spcPts val="1400"/>
              </a:spcAft>
              <a:buFont typeface="Arial" panose="020B0604020202020204" pitchFamily="34" charset="0"/>
              <a:buChar char="•"/>
            </a:pPr>
            <a:r>
              <a:rPr lang="en-US" sz="2800" dirty="0">
                <a:latin typeface="Seaford Display" panose="00000500000000000000" pitchFamily="2" charset="0"/>
              </a:rPr>
              <a:t>Replaces long-standing 40A $1 blending tax credit</a:t>
            </a:r>
          </a:p>
          <a:p>
            <a:pPr marL="342900" indent="-342900" defTabSz="914400">
              <a:spcAft>
                <a:spcPts val="1400"/>
              </a:spcAft>
              <a:buFont typeface="Arial" panose="020B0604020202020204" pitchFamily="34" charset="0"/>
              <a:buChar char="•"/>
            </a:pPr>
            <a:r>
              <a:rPr lang="en-US" sz="2800" b="1" dirty="0">
                <a:latin typeface="Seaford Display" panose="00000500000000000000" pitchFamily="2" charset="0"/>
              </a:rPr>
              <a:t>Credits awarded on a sliding scale </a:t>
            </a:r>
            <a:r>
              <a:rPr lang="en-US" sz="2800" dirty="0">
                <a:latin typeface="Seaford Display" panose="00000500000000000000" pitchFamily="2" charset="0"/>
              </a:rPr>
              <a:t>based on the fuel’s carbon intensity reduction</a:t>
            </a:r>
          </a:p>
          <a:p>
            <a:pPr marL="342900" indent="-342900" defTabSz="914400">
              <a:spcAft>
                <a:spcPts val="1400"/>
              </a:spcAft>
              <a:buFont typeface="Arial" panose="020B0604020202020204" pitchFamily="34" charset="0"/>
              <a:buChar char="•"/>
            </a:pPr>
            <a:r>
              <a:rPr lang="en-US" sz="2800" dirty="0">
                <a:latin typeface="Seaford Display" panose="00000500000000000000" pitchFamily="2" charset="0"/>
              </a:rPr>
              <a:t>Waste products like UCO and tallow = largest credits</a:t>
            </a:r>
          </a:p>
          <a:p>
            <a:pPr marL="342900" indent="-342900" defTabSz="914400">
              <a:spcAft>
                <a:spcPts val="1400"/>
              </a:spcAft>
              <a:buFont typeface="Arial" panose="020B0604020202020204" pitchFamily="34" charset="0"/>
              <a:buChar char="•"/>
            </a:pPr>
            <a:r>
              <a:rPr lang="en-US" sz="2800" dirty="0">
                <a:latin typeface="Seaford Display" panose="00000500000000000000" pitchFamily="2" charset="0"/>
              </a:rPr>
              <a:t>Crop-based biofuels = smaller credits (higher CI)</a:t>
            </a:r>
          </a:p>
          <a:p>
            <a:pPr marL="342900" indent="-342900" defTabSz="914400">
              <a:spcAft>
                <a:spcPts val="1400"/>
              </a:spcAft>
              <a:buFont typeface="Arial" panose="020B0604020202020204" pitchFamily="34" charset="0"/>
              <a:buChar char="•"/>
            </a:pPr>
            <a:r>
              <a:rPr lang="en-US" sz="2800" b="1" u="sng" dirty="0">
                <a:latin typeface="Seaford Display" panose="00000500000000000000" pitchFamily="2" charset="0"/>
              </a:rPr>
              <a:t>Imported</a:t>
            </a:r>
            <a:r>
              <a:rPr lang="en-US" sz="2800" dirty="0">
                <a:latin typeface="Seaford Display" panose="00000500000000000000" pitchFamily="2" charset="0"/>
              </a:rPr>
              <a:t> canola oil &amp; UCO excluded</a:t>
            </a:r>
            <a:endParaRPr lang="en-US" sz="2300" dirty="0">
              <a:latin typeface="Seaford Display" panose="00000500000000000000" pitchFamily="2" charset="0"/>
            </a:endParaRPr>
          </a:p>
        </p:txBody>
      </p:sp>
    </p:spTree>
    <p:extLst>
      <p:ext uri="{BB962C8B-B14F-4D97-AF65-F5344CB8AC3E}">
        <p14:creationId xmlns:p14="http://schemas.microsoft.com/office/powerpoint/2010/main" val="2544756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182DC-7927-EACE-B8DB-E3490DCAA7E5}"/>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E64C8B8C-CF4E-0D68-F467-371396AA0432}"/>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891CC7D4-CB76-F174-72C8-B6A2929A0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64856D6F-679C-7F81-0C64-D14A59DFB489}"/>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AEA586F3-D260-09FE-38D4-AC8C61CF3625}"/>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7" name="Picture 6">
            <a:extLst>
              <a:ext uri="{FF2B5EF4-FFF2-40B4-BE49-F238E27FC236}">
                <a16:creationId xmlns:a16="http://schemas.microsoft.com/office/drawing/2014/main" id="{5E1753AC-CD0D-25E6-576A-EDA38BCFDE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9884" y="716388"/>
            <a:ext cx="8824232" cy="5016264"/>
          </a:xfrm>
          <a:prstGeom prst="rect">
            <a:avLst/>
          </a:prstGeom>
        </p:spPr>
      </p:pic>
    </p:spTree>
    <p:extLst>
      <p:ext uri="{BB962C8B-B14F-4D97-AF65-F5344CB8AC3E}">
        <p14:creationId xmlns:p14="http://schemas.microsoft.com/office/powerpoint/2010/main" val="742134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7739B-44AA-FA32-6880-F936DE4B094F}"/>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C0DEE9D2-1F5C-06F6-CE62-9BD60FF7CBF1}"/>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2B236363-4728-1C6A-9C67-429C3CA41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 name="TextBox 1">
            <a:extLst>
              <a:ext uri="{FF2B5EF4-FFF2-40B4-BE49-F238E27FC236}">
                <a16:creationId xmlns:a16="http://schemas.microsoft.com/office/drawing/2014/main" id="{354EE3A7-0184-8D01-D045-6604CDD5B10B}"/>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sp>
        <p:nvSpPr>
          <p:cNvPr id="4" name="Rectangle 2">
            <a:extLst>
              <a:ext uri="{FF2B5EF4-FFF2-40B4-BE49-F238E27FC236}">
                <a16:creationId xmlns:a16="http://schemas.microsoft.com/office/drawing/2014/main" id="{F99E1FE2-630D-A058-E287-E61BEBD50884}"/>
              </a:ext>
            </a:extLst>
          </p:cNvPr>
          <p:cNvSpPr>
            <a:spLocks noChangeArrowheads="1"/>
          </p:cNvSpPr>
          <p:nvPr/>
        </p:nvSpPr>
        <p:spPr bwMode="auto">
          <a:xfrm>
            <a:off x="681669" y="397518"/>
            <a:ext cx="7651447" cy="590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spcAft>
                <a:spcPts val="1400"/>
              </a:spcAft>
            </a:pPr>
            <a:r>
              <a:rPr lang="en-US" sz="3600" b="1" dirty="0">
                <a:solidFill>
                  <a:srgbClr val="509A3C"/>
                </a:solidFill>
                <a:latin typeface="Seaford Display" panose="00000500000000000000" pitchFamily="2" charset="0"/>
              </a:rPr>
              <a:t>45Z Implications</a:t>
            </a:r>
          </a:p>
          <a:p>
            <a:pPr marL="342900" indent="-342900" defTabSz="914400">
              <a:spcAft>
                <a:spcPts val="1400"/>
              </a:spcAft>
              <a:buFont typeface="Arial" panose="020B0604020202020204" pitchFamily="34" charset="0"/>
              <a:buChar char="•"/>
            </a:pPr>
            <a:r>
              <a:rPr lang="en-US" sz="2800" dirty="0">
                <a:latin typeface="Seaford Display" panose="00000500000000000000" pitchFamily="2" charset="0"/>
              </a:rPr>
              <a:t>&gt;12B </a:t>
            </a:r>
            <a:r>
              <a:rPr lang="en-US" sz="2800" dirty="0" err="1">
                <a:latin typeface="Seaford Display" panose="00000500000000000000" pitchFamily="2" charset="0"/>
              </a:rPr>
              <a:t>lbs</a:t>
            </a:r>
            <a:r>
              <a:rPr lang="en-US" sz="2800" dirty="0">
                <a:latin typeface="Seaford Display" panose="00000500000000000000" pitchFamily="2" charset="0"/>
              </a:rPr>
              <a:t> annual UCO &amp; canola oil feedstock demand </a:t>
            </a:r>
          </a:p>
          <a:p>
            <a:pPr marL="342900" indent="-342900" defTabSz="914400">
              <a:spcAft>
                <a:spcPts val="1400"/>
              </a:spcAft>
              <a:buFont typeface="Arial" panose="020B0604020202020204" pitchFamily="34" charset="0"/>
              <a:buChar char="•"/>
            </a:pPr>
            <a:r>
              <a:rPr lang="en-US" sz="2800" dirty="0">
                <a:latin typeface="Seaford Display" panose="00000500000000000000" pitchFamily="2" charset="0"/>
              </a:rPr>
              <a:t>Fuel imports likely plummet (18% of U.S. supplies)</a:t>
            </a:r>
          </a:p>
          <a:p>
            <a:pPr marL="342900" indent="-342900" defTabSz="914400">
              <a:spcAft>
                <a:spcPts val="1400"/>
              </a:spcAft>
              <a:buFont typeface="Arial" panose="020B0604020202020204" pitchFamily="34" charset="0"/>
              <a:buChar char="•"/>
            </a:pPr>
            <a:r>
              <a:rPr lang="en-US" sz="2800" dirty="0">
                <a:latin typeface="Seaford Display" panose="00000500000000000000" pitchFamily="2" charset="0"/>
              </a:rPr>
              <a:t>Massive reshuffling/market adjustment</a:t>
            </a:r>
          </a:p>
          <a:p>
            <a:pPr marL="342900" indent="-342900" defTabSz="914400">
              <a:spcAft>
                <a:spcPts val="1400"/>
              </a:spcAft>
              <a:buFont typeface="Arial" panose="020B0604020202020204" pitchFamily="34" charset="0"/>
              <a:buChar char="•"/>
            </a:pPr>
            <a:r>
              <a:rPr lang="en-US" sz="2800" dirty="0">
                <a:latin typeface="Seaford Display" panose="00000500000000000000" pitchFamily="2" charset="0"/>
              </a:rPr>
              <a:t>Soybean oil still commands smallest subsidy, but will win by default</a:t>
            </a:r>
          </a:p>
          <a:p>
            <a:pPr marL="342900" indent="-342900" defTabSz="914400">
              <a:spcAft>
                <a:spcPts val="1400"/>
              </a:spcAft>
              <a:buFont typeface="Arial" panose="020B0604020202020204" pitchFamily="34" charset="0"/>
              <a:buChar char="•"/>
            </a:pPr>
            <a:endParaRPr lang="en-US" sz="1400" dirty="0">
              <a:latin typeface="Seaford Display" panose="00000500000000000000" pitchFamily="2" charset="0"/>
            </a:endParaRPr>
          </a:p>
          <a:p>
            <a:pPr algn="ctr" defTabSz="914400">
              <a:spcAft>
                <a:spcPts val="1400"/>
              </a:spcAft>
            </a:pPr>
            <a:r>
              <a:rPr lang="en-US" sz="3200" b="1" dirty="0">
                <a:solidFill>
                  <a:srgbClr val="509A3C"/>
                </a:solidFill>
                <a:latin typeface="Seaford Display" panose="00000500000000000000" pitchFamily="2" charset="0"/>
              </a:rPr>
              <a:t>NONE of this is final, only PROPOSED</a:t>
            </a:r>
          </a:p>
          <a:p>
            <a:pPr algn="ctr" defTabSz="914400">
              <a:spcAft>
                <a:spcPts val="1400"/>
              </a:spcAft>
            </a:pPr>
            <a:r>
              <a:rPr lang="en-US" sz="3200" b="1" dirty="0">
                <a:solidFill>
                  <a:srgbClr val="509A3C"/>
                </a:solidFill>
                <a:latin typeface="Seaford Display" panose="00000500000000000000" pitchFamily="2" charset="0"/>
              </a:rPr>
              <a:t>NEW ADMINISTRATION IN OFFICE TODAY</a:t>
            </a:r>
          </a:p>
        </p:txBody>
      </p:sp>
    </p:spTree>
    <p:extLst>
      <p:ext uri="{BB962C8B-B14F-4D97-AF65-F5344CB8AC3E}">
        <p14:creationId xmlns:p14="http://schemas.microsoft.com/office/powerpoint/2010/main" val="4198915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A688A-13BF-2ED7-EBA4-D79EEDB2A58F}"/>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A8E5E5F6-A8F8-FE29-8DF2-04E0D2408BE1}"/>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5ABF29BF-F69C-FB47-17F2-C04E91A40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08ED5882-994A-11D0-9E20-E63246943180}"/>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F2A31BB7-8F66-7825-A8A9-B55CBA90C083}"/>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11" name="Picture 10" descr="A graph showing the growth of corn production&#10;&#10;Description automatically generated">
            <a:extLst>
              <a:ext uri="{FF2B5EF4-FFF2-40B4-BE49-F238E27FC236}">
                <a16:creationId xmlns:a16="http://schemas.microsoft.com/office/drawing/2014/main" id="{DA5066B7-972C-B95F-FF5B-A8A166220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51" y="282802"/>
            <a:ext cx="7452628" cy="5940894"/>
          </a:xfrm>
          <a:prstGeom prst="rect">
            <a:avLst/>
          </a:prstGeom>
        </p:spPr>
      </p:pic>
    </p:spTree>
    <p:extLst>
      <p:ext uri="{BB962C8B-B14F-4D97-AF65-F5344CB8AC3E}">
        <p14:creationId xmlns:p14="http://schemas.microsoft.com/office/powerpoint/2010/main" val="4194845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074BD-8455-FDC3-B579-526E4520E166}"/>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35362E82-D025-B456-8334-AC6918370CB6}"/>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8E346473-BA72-BA46-ED38-8130A62EF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 name="TextBox 1">
            <a:extLst>
              <a:ext uri="{FF2B5EF4-FFF2-40B4-BE49-F238E27FC236}">
                <a16:creationId xmlns:a16="http://schemas.microsoft.com/office/drawing/2014/main" id="{96DE2FAE-9FD3-5E85-74F0-2361C5B3546E}"/>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3" name="Picture 2" descr="A screenshot of a graph&#10;&#10;Description automatically generated">
            <a:extLst>
              <a:ext uri="{FF2B5EF4-FFF2-40B4-BE49-F238E27FC236}">
                <a16:creationId xmlns:a16="http://schemas.microsoft.com/office/drawing/2014/main" id="{938564BD-EC2C-C771-8534-75DC4A371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541" y="526211"/>
            <a:ext cx="6970423" cy="5483895"/>
          </a:xfrm>
          <a:prstGeom prst="rect">
            <a:avLst/>
          </a:prstGeom>
        </p:spPr>
      </p:pic>
      <p:sp>
        <p:nvSpPr>
          <p:cNvPr id="5" name="Rectangle 2">
            <a:extLst>
              <a:ext uri="{FF2B5EF4-FFF2-40B4-BE49-F238E27FC236}">
                <a16:creationId xmlns:a16="http://schemas.microsoft.com/office/drawing/2014/main" id="{C7394719-B58B-1B2A-4C04-2E0068075EF5}"/>
              </a:ext>
            </a:extLst>
          </p:cNvPr>
          <p:cNvSpPr>
            <a:spLocks noChangeArrowheads="1"/>
          </p:cNvSpPr>
          <p:nvPr/>
        </p:nvSpPr>
        <p:spPr bwMode="auto">
          <a:xfrm>
            <a:off x="407807" y="604030"/>
            <a:ext cx="7958863"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lnSpc>
                <a:spcPts val="3000"/>
              </a:lnSpc>
              <a:spcAft>
                <a:spcPts val="0"/>
              </a:spcAft>
            </a:pPr>
            <a:r>
              <a:rPr lang="en-US" sz="2800" b="1" dirty="0">
                <a:solidFill>
                  <a:srgbClr val="509A3C"/>
                </a:solidFill>
                <a:latin typeface="Seaford Display" panose="00000500000000000000" pitchFamily="2" charset="0"/>
              </a:rPr>
              <a:t>The </a:t>
            </a:r>
          </a:p>
          <a:p>
            <a:pPr defTabSz="914400">
              <a:lnSpc>
                <a:spcPts val="3000"/>
              </a:lnSpc>
              <a:spcAft>
                <a:spcPts val="0"/>
              </a:spcAft>
            </a:pPr>
            <a:r>
              <a:rPr lang="en-US" sz="2800" b="1" dirty="0">
                <a:solidFill>
                  <a:srgbClr val="509A3C"/>
                </a:solidFill>
                <a:latin typeface="Seaford Display" panose="00000500000000000000" pitchFamily="2" charset="0"/>
              </a:rPr>
              <a:t>Trump </a:t>
            </a:r>
          </a:p>
          <a:p>
            <a:pPr defTabSz="914400">
              <a:lnSpc>
                <a:spcPts val="3000"/>
              </a:lnSpc>
              <a:spcAft>
                <a:spcPts val="0"/>
              </a:spcAft>
            </a:pPr>
            <a:r>
              <a:rPr lang="en-US" sz="2800" b="1" dirty="0">
                <a:solidFill>
                  <a:srgbClr val="509A3C"/>
                </a:solidFill>
                <a:latin typeface="Seaford Display" panose="00000500000000000000" pitchFamily="2" charset="0"/>
              </a:rPr>
              <a:t>Factor</a:t>
            </a:r>
            <a:endParaRPr lang="en-US" sz="2800" b="0" i="1" dirty="0">
              <a:solidFill>
                <a:srgbClr val="509A3C"/>
              </a:solidFill>
              <a:effectLst/>
              <a:latin typeface="Seaford Display" panose="00000500000000000000" pitchFamily="2" charset="0"/>
            </a:endParaRPr>
          </a:p>
        </p:txBody>
      </p:sp>
      <p:sp>
        <p:nvSpPr>
          <p:cNvPr id="9" name="Rectangle 2">
            <a:extLst>
              <a:ext uri="{FF2B5EF4-FFF2-40B4-BE49-F238E27FC236}">
                <a16:creationId xmlns:a16="http://schemas.microsoft.com/office/drawing/2014/main" id="{7649B45C-A323-0034-1BBC-4C1828C31FFC}"/>
              </a:ext>
            </a:extLst>
          </p:cNvPr>
          <p:cNvSpPr>
            <a:spLocks noChangeArrowheads="1"/>
          </p:cNvSpPr>
          <p:nvPr/>
        </p:nvSpPr>
        <p:spPr bwMode="auto">
          <a:xfrm>
            <a:off x="303915" y="2265757"/>
            <a:ext cx="1392110" cy="3329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spcAft>
                <a:spcPts val="1000"/>
              </a:spcAft>
            </a:pPr>
            <a:endParaRPr lang="en-US" sz="600" b="0" i="0" dirty="0">
              <a:solidFill>
                <a:srgbClr val="363737"/>
              </a:solidFill>
              <a:effectLst/>
              <a:latin typeface="Seaford Display" panose="00000500000000000000" pitchFamily="2" charset="0"/>
            </a:endParaRPr>
          </a:p>
          <a:p>
            <a:pPr algn="l">
              <a:spcAft>
                <a:spcPts val="1600"/>
              </a:spcAft>
            </a:pPr>
            <a:r>
              <a:rPr lang="en-US" sz="2400" b="1" i="1" dirty="0">
                <a:effectLst/>
                <a:latin typeface="Seaford Display" panose="00000500000000000000" pitchFamily="2" charset="0"/>
              </a:rPr>
              <a:t>Tariffs</a:t>
            </a:r>
            <a:r>
              <a:rPr lang="en-US" sz="2400" i="1" dirty="0">
                <a:latin typeface="Seaford Display" panose="00000500000000000000" pitchFamily="2" charset="0"/>
              </a:rPr>
              <a:t>…</a:t>
            </a:r>
          </a:p>
          <a:p>
            <a:pPr algn="l">
              <a:spcAft>
                <a:spcPts val="1600"/>
              </a:spcAft>
            </a:pPr>
            <a:r>
              <a:rPr lang="en-US" sz="2200" b="1" i="1" dirty="0">
                <a:effectLst/>
                <a:latin typeface="Seaford Display" panose="00000500000000000000" pitchFamily="2" charset="0"/>
              </a:rPr>
              <a:t>Canola…</a:t>
            </a:r>
          </a:p>
          <a:p>
            <a:pPr algn="l">
              <a:spcAft>
                <a:spcPts val="1600"/>
              </a:spcAft>
            </a:pPr>
            <a:r>
              <a:rPr lang="en-US" sz="2200" b="1" i="1" dirty="0">
                <a:effectLst/>
                <a:latin typeface="Seaford Display" panose="00000500000000000000" pitchFamily="2" charset="0"/>
              </a:rPr>
              <a:t>IRA </a:t>
            </a:r>
            <a:r>
              <a:rPr lang="en-US" sz="2200" b="0" i="1" dirty="0">
                <a:effectLst/>
                <a:latin typeface="Seaford Display" panose="00000500000000000000" pitchFamily="2" charset="0"/>
              </a:rPr>
              <a:t>in limbo?</a:t>
            </a:r>
          </a:p>
          <a:p>
            <a:pPr algn="l">
              <a:spcAft>
                <a:spcPts val="1600"/>
              </a:spcAft>
            </a:pPr>
            <a:r>
              <a:rPr lang="en-US" sz="2200" b="1" i="1" dirty="0">
                <a:latin typeface="Seaford Display" panose="00000500000000000000" pitchFamily="2" charset="0"/>
              </a:rPr>
              <a:t>Renewable Fuel Standard</a:t>
            </a:r>
            <a:r>
              <a:rPr lang="en-US" sz="2200" i="1" dirty="0">
                <a:latin typeface="Seaford Display" panose="00000500000000000000" pitchFamily="2" charset="0"/>
              </a:rPr>
              <a:t>…</a:t>
            </a:r>
          </a:p>
        </p:txBody>
      </p:sp>
    </p:spTree>
    <p:extLst>
      <p:ext uri="{BB962C8B-B14F-4D97-AF65-F5344CB8AC3E}">
        <p14:creationId xmlns:p14="http://schemas.microsoft.com/office/powerpoint/2010/main" val="3064422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29C01-A1EA-E1F0-0381-331CABC092C2}"/>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29C19EAE-D81F-D3F6-1B30-E2C3A34E0A4C}"/>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55B56596-ECAD-14AD-7B21-5825C2638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 name="TextBox 1">
            <a:extLst>
              <a:ext uri="{FF2B5EF4-FFF2-40B4-BE49-F238E27FC236}">
                <a16:creationId xmlns:a16="http://schemas.microsoft.com/office/drawing/2014/main" id="{9C93E8FF-A6A1-99B5-8473-BC06E2DB694B}"/>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1028" name="Picture 4">
            <a:extLst>
              <a:ext uri="{FF2B5EF4-FFF2-40B4-BE49-F238E27FC236}">
                <a16:creationId xmlns:a16="http://schemas.microsoft.com/office/drawing/2014/main" id="{975CAC19-5555-4D89-ADA9-DF7A43029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1415" y="650265"/>
            <a:ext cx="3343672" cy="50754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DF5437D-3FE3-7841-CAF0-3FB4F159190C}"/>
              </a:ext>
            </a:extLst>
          </p:cNvPr>
          <p:cNvPicPr>
            <a:picLocks noChangeAspect="1"/>
          </p:cNvPicPr>
          <p:nvPr/>
        </p:nvPicPr>
        <p:blipFill>
          <a:blip r:embed="rId4"/>
          <a:stretch>
            <a:fillRect/>
          </a:stretch>
        </p:blipFill>
        <p:spPr>
          <a:xfrm>
            <a:off x="545980" y="781801"/>
            <a:ext cx="4647122" cy="4812353"/>
          </a:xfrm>
          <a:prstGeom prst="rect">
            <a:avLst/>
          </a:prstGeom>
        </p:spPr>
      </p:pic>
    </p:spTree>
    <p:extLst>
      <p:ext uri="{BB962C8B-B14F-4D97-AF65-F5344CB8AC3E}">
        <p14:creationId xmlns:p14="http://schemas.microsoft.com/office/powerpoint/2010/main" val="3054224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8DFF-047B-A5C2-BD00-D064D38CC347}"/>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291D73E6-4E3B-64FB-E21D-2293CB051851}"/>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75B0445D-3A5D-7474-792E-8B71A8A6E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 name="TextBox 1">
            <a:extLst>
              <a:ext uri="{FF2B5EF4-FFF2-40B4-BE49-F238E27FC236}">
                <a16:creationId xmlns:a16="http://schemas.microsoft.com/office/drawing/2014/main" id="{82F7C662-E31A-1360-3C85-E43DA6838FF9}"/>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3" name="Picture 2">
            <a:extLst>
              <a:ext uri="{FF2B5EF4-FFF2-40B4-BE49-F238E27FC236}">
                <a16:creationId xmlns:a16="http://schemas.microsoft.com/office/drawing/2014/main" id="{A6D05B61-5BFB-0254-0229-D9B6D1A948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5825" y="319177"/>
            <a:ext cx="7132349" cy="5814203"/>
          </a:xfrm>
          <a:prstGeom prst="rect">
            <a:avLst/>
          </a:prstGeom>
        </p:spPr>
      </p:pic>
    </p:spTree>
    <p:extLst>
      <p:ext uri="{BB962C8B-B14F-4D97-AF65-F5344CB8AC3E}">
        <p14:creationId xmlns:p14="http://schemas.microsoft.com/office/powerpoint/2010/main" val="3998061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D788B-447E-69C6-00F4-F059F574469E}"/>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935DEA91-9AF4-6B23-92DF-BFF1847D531D}"/>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5AC8AE78-BB0F-CB35-00BB-F7B79915A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 name="TextBox 1">
            <a:extLst>
              <a:ext uri="{FF2B5EF4-FFF2-40B4-BE49-F238E27FC236}">
                <a16:creationId xmlns:a16="http://schemas.microsoft.com/office/drawing/2014/main" id="{7801BBB0-E945-ED80-D8DE-07E5BC299F15}"/>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5" name="Picture 4">
            <a:extLst>
              <a:ext uri="{FF2B5EF4-FFF2-40B4-BE49-F238E27FC236}">
                <a16:creationId xmlns:a16="http://schemas.microsoft.com/office/drawing/2014/main" id="{0D3E2B73-4018-C319-BB81-559A7CC72D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817" y="449455"/>
            <a:ext cx="7467312" cy="5673392"/>
          </a:xfrm>
          <a:prstGeom prst="rect">
            <a:avLst/>
          </a:prstGeom>
        </p:spPr>
      </p:pic>
    </p:spTree>
    <p:extLst>
      <p:ext uri="{BB962C8B-B14F-4D97-AF65-F5344CB8AC3E}">
        <p14:creationId xmlns:p14="http://schemas.microsoft.com/office/powerpoint/2010/main" val="3933128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CA8EC-BA61-D847-76F3-4B367C4FE7D1}"/>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7058288A-E33E-7C85-309E-F6F3665C974C}"/>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55E58AFF-5177-AE93-675F-851D28E28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 name="TextBox 1">
            <a:extLst>
              <a:ext uri="{FF2B5EF4-FFF2-40B4-BE49-F238E27FC236}">
                <a16:creationId xmlns:a16="http://schemas.microsoft.com/office/drawing/2014/main" id="{DEEF82EF-32C9-5EFC-2D15-CDC68BF0C431}"/>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7" name="Picture 6">
            <a:extLst>
              <a:ext uri="{FF2B5EF4-FFF2-40B4-BE49-F238E27FC236}">
                <a16:creationId xmlns:a16="http://schemas.microsoft.com/office/drawing/2014/main" id="{77E0D17A-3109-8D42-F240-6CF83E473C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0859" y="355680"/>
            <a:ext cx="7289754" cy="5808979"/>
          </a:xfrm>
          <a:prstGeom prst="rect">
            <a:avLst/>
          </a:prstGeom>
          <a:ln>
            <a:solidFill>
              <a:schemeClr val="bg1"/>
            </a:solidFill>
          </a:ln>
        </p:spPr>
      </p:pic>
    </p:spTree>
    <p:extLst>
      <p:ext uri="{BB962C8B-B14F-4D97-AF65-F5344CB8AC3E}">
        <p14:creationId xmlns:p14="http://schemas.microsoft.com/office/powerpoint/2010/main" val="2393217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508E8-3238-368B-0424-9DFC958DE88C}"/>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9C7A8738-1D00-FABE-8575-8AF1983351D5}"/>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A3DD6F4C-47BF-8C45-CA63-14DC0D755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 name="TextBox 1">
            <a:extLst>
              <a:ext uri="{FF2B5EF4-FFF2-40B4-BE49-F238E27FC236}">
                <a16:creationId xmlns:a16="http://schemas.microsoft.com/office/drawing/2014/main" id="{59095065-D8D8-453D-E484-CEE8D9EE81E8}"/>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3" name="Picture 2">
            <a:extLst>
              <a:ext uri="{FF2B5EF4-FFF2-40B4-BE49-F238E27FC236}">
                <a16:creationId xmlns:a16="http://schemas.microsoft.com/office/drawing/2014/main" id="{19156BA7-3C86-70E1-5971-1581EA4753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7733" y="383282"/>
            <a:ext cx="7728533" cy="5857364"/>
          </a:xfrm>
          <a:prstGeom prst="rect">
            <a:avLst/>
          </a:prstGeom>
        </p:spPr>
      </p:pic>
    </p:spTree>
    <p:extLst>
      <p:ext uri="{BB962C8B-B14F-4D97-AF65-F5344CB8AC3E}">
        <p14:creationId xmlns:p14="http://schemas.microsoft.com/office/powerpoint/2010/main" val="4074763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81FE6-9037-0DBF-A841-BE6023BE49B7}"/>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2CBB9BBF-04C1-CC9A-4343-35059B42668B}"/>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54094B5B-8303-E081-FD5F-63B059D8E9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 name="TextBox 1">
            <a:extLst>
              <a:ext uri="{FF2B5EF4-FFF2-40B4-BE49-F238E27FC236}">
                <a16:creationId xmlns:a16="http://schemas.microsoft.com/office/drawing/2014/main" id="{3C2B7115-EB16-F024-64FE-6922E0522CA6}"/>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sp>
        <p:nvSpPr>
          <p:cNvPr id="7" name="Rectangle 2">
            <a:extLst>
              <a:ext uri="{FF2B5EF4-FFF2-40B4-BE49-F238E27FC236}">
                <a16:creationId xmlns:a16="http://schemas.microsoft.com/office/drawing/2014/main" id="{9AA10713-D867-32B7-48D6-0F53077A610E}"/>
              </a:ext>
            </a:extLst>
          </p:cNvPr>
          <p:cNvSpPr>
            <a:spLocks noChangeArrowheads="1"/>
          </p:cNvSpPr>
          <p:nvPr/>
        </p:nvSpPr>
        <p:spPr bwMode="auto">
          <a:xfrm>
            <a:off x="785215" y="483489"/>
            <a:ext cx="8142969" cy="5329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spcAft>
                <a:spcPts val="1400"/>
              </a:spcAft>
            </a:pPr>
            <a:r>
              <a:rPr lang="en-US" sz="3200" b="1" dirty="0">
                <a:solidFill>
                  <a:srgbClr val="509A3C"/>
                </a:solidFill>
                <a:latin typeface="Seaford Display" panose="00000500000000000000" pitchFamily="2" charset="0"/>
              </a:rPr>
              <a:t>Looking Ahead | Soybeans</a:t>
            </a:r>
          </a:p>
          <a:p>
            <a:pPr marL="342900" indent="-342900" defTabSz="914400">
              <a:spcAft>
                <a:spcPts val="1400"/>
              </a:spcAft>
              <a:buFont typeface="Arial" panose="020B0604020202020204" pitchFamily="34" charset="0"/>
              <a:buChar char="•"/>
            </a:pPr>
            <a:r>
              <a:rPr lang="en-US" sz="2400" dirty="0">
                <a:latin typeface="Seaford Display" panose="00000500000000000000" pitchFamily="2" charset="0"/>
              </a:rPr>
              <a:t>We aren’t running out of beans</a:t>
            </a:r>
          </a:p>
          <a:p>
            <a:pPr marL="342900" indent="-342900" defTabSz="914400">
              <a:spcAft>
                <a:spcPts val="1400"/>
              </a:spcAft>
              <a:buFont typeface="Arial" panose="020B0604020202020204" pitchFamily="34" charset="0"/>
              <a:buChar char="•"/>
            </a:pPr>
            <a:r>
              <a:rPr lang="en-US" sz="2400" dirty="0">
                <a:latin typeface="Seaford Display" panose="00000500000000000000" pitchFamily="2" charset="0"/>
              </a:rPr>
              <a:t>Brazil production growth outpacing Chinese demand growth</a:t>
            </a:r>
          </a:p>
          <a:p>
            <a:pPr marL="342900" indent="-342900" defTabSz="914400">
              <a:spcAft>
                <a:spcPts val="1400"/>
              </a:spcAft>
              <a:buFont typeface="Arial" panose="020B0604020202020204" pitchFamily="34" charset="0"/>
              <a:buChar char="•"/>
            </a:pPr>
            <a:r>
              <a:rPr lang="en-US" sz="2400" dirty="0">
                <a:latin typeface="Seaford Display" panose="00000500000000000000" pitchFamily="2" charset="0"/>
              </a:rPr>
              <a:t>Longer term: world protein demand growth</a:t>
            </a:r>
          </a:p>
          <a:p>
            <a:pPr marL="342900" indent="-342900" defTabSz="914400">
              <a:spcAft>
                <a:spcPts val="1400"/>
              </a:spcAft>
              <a:buFont typeface="Arial" panose="020B0604020202020204" pitchFamily="34" charset="0"/>
              <a:buChar char="•"/>
            </a:pPr>
            <a:r>
              <a:rPr lang="en-US" sz="2400" dirty="0">
                <a:latin typeface="Seaford Display" panose="00000500000000000000" pitchFamily="2" charset="0"/>
              </a:rPr>
              <a:t>Soybean oil will continue to be a market driver… (↑/↓)</a:t>
            </a:r>
          </a:p>
          <a:p>
            <a:pPr marL="342900" indent="-342900" defTabSz="914400">
              <a:spcAft>
                <a:spcPts val="1400"/>
              </a:spcAft>
              <a:buFont typeface="Arial" panose="020B0604020202020204" pitchFamily="34" charset="0"/>
              <a:buChar char="•"/>
            </a:pPr>
            <a:r>
              <a:rPr lang="en-US" sz="2400" b="1" dirty="0">
                <a:latin typeface="Seaford Display" panose="00000500000000000000" pitchFamily="2" charset="0"/>
              </a:rPr>
              <a:t>Policy is more important than ever before</a:t>
            </a:r>
          </a:p>
          <a:p>
            <a:pPr marL="342900" indent="-342900" defTabSz="914400">
              <a:spcAft>
                <a:spcPts val="1400"/>
              </a:spcAft>
              <a:buFont typeface="Arial" panose="020B0604020202020204" pitchFamily="34" charset="0"/>
              <a:buChar char="•"/>
            </a:pPr>
            <a:r>
              <a:rPr lang="en-US" sz="2400" dirty="0">
                <a:latin typeface="Seaford Display" panose="00000500000000000000" pitchFamily="2" charset="0"/>
              </a:rPr>
              <a:t>Growing global mandates = supportive to veg oils (with limits)</a:t>
            </a:r>
          </a:p>
          <a:p>
            <a:pPr marL="342900" indent="-342900" defTabSz="914400">
              <a:spcAft>
                <a:spcPts val="1400"/>
              </a:spcAft>
              <a:buFont typeface="Arial" panose="020B0604020202020204" pitchFamily="34" charset="0"/>
              <a:buChar char="•"/>
            </a:pPr>
            <a:r>
              <a:rPr lang="en-US" sz="2400" dirty="0">
                <a:latin typeface="Seaford Display" panose="00000500000000000000" pitchFamily="2" charset="0"/>
              </a:rPr>
              <a:t>A new year… new rules &amp; a new administration</a:t>
            </a:r>
          </a:p>
          <a:p>
            <a:br>
              <a:rPr lang="en-US" sz="2400" b="0" i="0" dirty="0">
                <a:solidFill>
                  <a:srgbClr val="1F1F1F"/>
                </a:solidFill>
                <a:effectLst/>
                <a:latin typeface="Roboto" panose="02000000000000000000" pitchFamily="2" charset="0"/>
              </a:rPr>
            </a:br>
            <a:endParaRPr lang="en-US" sz="2300" dirty="0">
              <a:latin typeface="Seaford Display" panose="00000500000000000000" pitchFamily="2" charset="0"/>
            </a:endParaRPr>
          </a:p>
        </p:txBody>
      </p:sp>
      <p:sp>
        <p:nvSpPr>
          <p:cNvPr id="5" name="TextBox 4">
            <a:extLst>
              <a:ext uri="{FF2B5EF4-FFF2-40B4-BE49-F238E27FC236}">
                <a16:creationId xmlns:a16="http://schemas.microsoft.com/office/drawing/2014/main" id="{FD842D43-27CA-6E8F-F722-51D96940E631}"/>
              </a:ext>
            </a:extLst>
          </p:cNvPr>
          <p:cNvSpPr txBox="1"/>
          <p:nvPr/>
        </p:nvSpPr>
        <p:spPr>
          <a:xfrm>
            <a:off x="545829" y="5178911"/>
            <a:ext cx="7972965" cy="553998"/>
          </a:xfrm>
          <a:prstGeom prst="rect">
            <a:avLst/>
          </a:prstGeom>
          <a:noFill/>
        </p:spPr>
        <p:txBody>
          <a:bodyPr wrap="square">
            <a:spAutoFit/>
          </a:bodyPr>
          <a:lstStyle/>
          <a:p>
            <a:pPr algn="ctr"/>
            <a:r>
              <a:rPr lang="en-US" sz="3000" b="1" i="0" dirty="0">
                <a:solidFill>
                  <a:srgbClr val="509A3C"/>
                </a:solidFill>
                <a:effectLst/>
                <a:latin typeface="Seaford Display" panose="00000500000000000000" pitchFamily="2" charset="0"/>
              </a:rPr>
              <a:t>Risk management is more important than ever</a:t>
            </a:r>
            <a:endParaRPr lang="en-US" sz="3000" dirty="0"/>
          </a:p>
        </p:txBody>
      </p:sp>
    </p:spTree>
    <p:extLst>
      <p:ext uri="{BB962C8B-B14F-4D97-AF65-F5344CB8AC3E}">
        <p14:creationId xmlns:p14="http://schemas.microsoft.com/office/powerpoint/2010/main" val="4244605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385F4-0946-396B-F0F3-AE200D7E69CC}"/>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9DC323C3-7F35-2599-7C7A-84DE1FE9C059}"/>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A92D2B5D-3F20-5419-812A-D847D0D83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 name="TextBox 1">
            <a:extLst>
              <a:ext uri="{FF2B5EF4-FFF2-40B4-BE49-F238E27FC236}">
                <a16:creationId xmlns:a16="http://schemas.microsoft.com/office/drawing/2014/main" id="{CF78DB6E-1944-F027-972C-F12749D8E376}"/>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7" name="Picture 6">
            <a:extLst>
              <a:ext uri="{FF2B5EF4-FFF2-40B4-BE49-F238E27FC236}">
                <a16:creationId xmlns:a16="http://schemas.microsoft.com/office/drawing/2014/main" id="{F25D492D-3EE2-584A-3EA3-9D83360DB9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0492" y="323144"/>
            <a:ext cx="7203016" cy="5978554"/>
          </a:xfrm>
          <a:prstGeom prst="rect">
            <a:avLst/>
          </a:prstGeom>
        </p:spPr>
      </p:pic>
    </p:spTree>
    <p:extLst>
      <p:ext uri="{BB962C8B-B14F-4D97-AF65-F5344CB8AC3E}">
        <p14:creationId xmlns:p14="http://schemas.microsoft.com/office/powerpoint/2010/main" val="740712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27D9C-3701-2908-41C9-82ABCD7BE788}"/>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EFDF82B0-CCAB-F9F2-9B36-4FC4FFA1362B}"/>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793B861E-1AD5-EBAE-C9C3-5455A686A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 name="TextBox 1">
            <a:extLst>
              <a:ext uri="{FF2B5EF4-FFF2-40B4-BE49-F238E27FC236}">
                <a16:creationId xmlns:a16="http://schemas.microsoft.com/office/drawing/2014/main" id="{05066222-1D68-28B0-BA3A-8BBAA997F4C5}"/>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7" name="Picture 6">
            <a:extLst>
              <a:ext uri="{FF2B5EF4-FFF2-40B4-BE49-F238E27FC236}">
                <a16:creationId xmlns:a16="http://schemas.microsoft.com/office/drawing/2014/main" id="{CCF25443-7571-965C-62CF-E230C14F42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2423" y="274121"/>
            <a:ext cx="7599153" cy="5881940"/>
          </a:xfrm>
          <a:prstGeom prst="rect">
            <a:avLst/>
          </a:prstGeom>
        </p:spPr>
      </p:pic>
    </p:spTree>
    <p:extLst>
      <p:ext uri="{BB962C8B-B14F-4D97-AF65-F5344CB8AC3E}">
        <p14:creationId xmlns:p14="http://schemas.microsoft.com/office/powerpoint/2010/main" val="2951674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729AE-FEDE-5CA1-C020-E152DCB587A0}"/>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8BDD17CD-3C21-8589-1AB4-D87AA9A25C66}"/>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AF3ED36D-B4DB-D003-3A5C-9078358B8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 name="TextBox 1">
            <a:extLst>
              <a:ext uri="{FF2B5EF4-FFF2-40B4-BE49-F238E27FC236}">
                <a16:creationId xmlns:a16="http://schemas.microsoft.com/office/drawing/2014/main" id="{79855DAC-990E-2F0E-B531-F261D70975E7}"/>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sp>
        <p:nvSpPr>
          <p:cNvPr id="7" name="Rectangle 2">
            <a:extLst>
              <a:ext uri="{FF2B5EF4-FFF2-40B4-BE49-F238E27FC236}">
                <a16:creationId xmlns:a16="http://schemas.microsoft.com/office/drawing/2014/main" id="{599174DF-63D3-84CA-8951-BA05BBF13CA4}"/>
              </a:ext>
            </a:extLst>
          </p:cNvPr>
          <p:cNvSpPr>
            <a:spLocks noChangeArrowheads="1"/>
          </p:cNvSpPr>
          <p:nvPr/>
        </p:nvSpPr>
        <p:spPr bwMode="auto">
          <a:xfrm>
            <a:off x="545829" y="423166"/>
            <a:ext cx="8598171" cy="587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spcAft>
                <a:spcPts val="1400"/>
              </a:spcAft>
            </a:pPr>
            <a:r>
              <a:rPr lang="en-US" sz="3200" b="1" dirty="0">
                <a:solidFill>
                  <a:srgbClr val="509A3C"/>
                </a:solidFill>
                <a:latin typeface="Seaford Display" panose="00000500000000000000" pitchFamily="2" charset="0"/>
              </a:rPr>
              <a:t>Looking Ahead | Corn</a:t>
            </a:r>
          </a:p>
          <a:p>
            <a:pPr marL="342900" indent="-342900" defTabSz="914400">
              <a:spcAft>
                <a:spcPts val="1400"/>
              </a:spcAft>
              <a:buFont typeface="Arial" panose="020B0604020202020204" pitchFamily="34" charset="0"/>
              <a:buChar char="•"/>
            </a:pPr>
            <a:r>
              <a:rPr lang="en-US" sz="2400" dirty="0">
                <a:latin typeface="Seaford Display" panose="00000500000000000000" pitchFamily="2" charset="0"/>
              </a:rPr>
              <a:t>The U.S. is currently winning by default </a:t>
            </a:r>
          </a:p>
          <a:p>
            <a:pPr marL="342900" indent="-342900" defTabSz="914400">
              <a:spcAft>
                <a:spcPts val="1400"/>
              </a:spcAft>
              <a:buFont typeface="Arial" panose="020B0604020202020204" pitchFamily="34" charset="0"/>
              <a:buChar char="•"/>
            </a:pPr>
            <a:r>
              <a:rPr lang="en-US" sz="2400" dirty="0">
                <a:latin typeface="Seaford Display" panose="00000500000000000000" pitchFamily="2" charset="0"/>
              </a:rPr>
              <a:t>Strong demand, smaller US crop + Argentina weather supportive</a:t>
            </a:r>
          </a:p>
          <a:p>
            <a:pPr marL="342900" indent="-342900" defTabSz="914400">
              <a:spcAft>
                <a:spcPts val="1400"/>
              </a:spcAft>
              <a:buFont typeface="Arial" panose="020B0604020202020204" pitchFamily="34" charset="0"/>
              <a:buChar char="•"/>
            </a:pPr>
            <a:r>
              <a:rPr lang="en-US" sz="2400" dirty="0">
                <a:latin typeface="Seaford Display" panose="00000500000000000000" pitchFamily="2" charset="0"/>
              </a:rPr>
              <a:t>We price things FAST</a:t>
            </a:r>
          </a:p>
          <a:p>
            <a:pPr marL="342900" indent="-342900" defTabSz="914400">
              <a:spcAft>
                <a:spcPts val="1400"/>
              </a:spcAft>
              <a:buFont typeface="Arial" panose="020B0604020202020204" pitchFamily="34" charset="0"/>
              <a:buChar char="•"/>
            </a:pPr>
            <a:r>
              <a:rPr lang="en-US" sz="2400" dirty="0">
                <a:latin typeface="Seaford Display" panose="00000500000000000000" pitchFamily="2" charset="0"/>
              </a:rPr>
              <a:t>Policy is more important than ever before</a:t>
            </a:r>
          </a:p>
          <a:p>
            <a:pPr marL="342900" indent="-342900" defTabSz="914400">
              <a:spcAft>
                <a:spcPts val="1400"/>
              </a:spcAft>
              <a:buFont typeface="Arial" panose="020B0604020202020204" pitchFamily="34" charset="0"/>
              <a:buChar char="•"/>
            </a:pPr>
            <a:r>
              <a:rPr lang="en-US" sz="2400" dirty="0">
                <a:latin typeface="Seaford Display" panose="00000500000000000000" pitchFamily="2" charset="0"/>
              </a:rPr>
              <a:t>Global biofuel expansion is supportive (i.e. India, Brazil, etc.)</a:t>
            </a:r>
          </a:p>
          <a:p>
            <a:pPr marL="342900" indent="-342900" defTabSz="914400">
              <a:spcAft>
                <a:spcPts val="1400"/>
              </a:spcAft>
              <a:buFont typeface="Arial" panose="020B0604020202020204" pitchFamily="34" charset="0"/>
              <a:buChar char="•"/>
            </a:pPr>
            <a:r>
              <a:rPr lang="en-US" sz="2400" dirty="0">
                <a:latin typeface="Seaford Display" panose="00000500000000000000" pitchFamily="2" charset="0"/>
              </a:rPr>
              <a:t>U.S. Ethanol exports at risk</a:t>
            </a:r>
          </a:p>
          <a:p>
            <a:pPr marL="342900" indent="-342900" defTabSz="914400">
              <a:spcAft>
                <a:spcPts val="1400"/>
              </a:spcAft>
              <a:buFont typeface="Arial" panose="020B0604020202020204" pitchFamily="34" charset="0"/>
              <a:buChar char="•"/>
            </a:pPr>
            <a:r>
              <a:rPr lang="en-US" sz="2400" dirty="0">
                <a:latin typeface="Seaford Display" panose="00000500000000000000" pitchFamily="2" charset="0"/>
              </a:rPr>
              <a:t>Opportunities with SAF but policy must be there first</a:t>
            </a:r>
          </a:p>
          <a:p>
            <a:pPr marL="342900" indent="-342900" defTabSz="914400">
              <a:spcAft>
                <a:spcPts val="1400"/>
              </a:spcAft>
              <a:buFont typeface="Arial" panose="020B0604020202020204" pitchFamily="34" charset="0"/>
              <a:buChar char="•"/>
            </a:pPr>
            <a:endParaRPr lang="en-US" sz="2400" dirty="0">
              <a:latin typeface="Seaford Display" panose="00000500000000000000" pitchFamily="2" charset="0"/>
            </a:endParaRPr>
          </a:p>
          <a:p>
            <a:br>
              <a:rPr lang="en-US" sz="2400" b="0" i="0" dirty="0">
                <a:solidFill>
                  <a:srgbClr val="1F1F1F"/>
                </a:solidFill>
                <a:effectLst/>
                <a:latin typeface="Roboto" panose="02000000000000000000" pitchFamily="2" charset="0"/>
              </a:rPr>
            </a:br>
            <a:endParaRPr lang="en-US" sz="2300" dirty="0">
              <a:latin typeface="Seaford Display" panose="00000500000000000000" pitchFamily="2" charset="0"/>
            </a:endParaRPr>
          </a:p>
        </p:txBody>
      </p:sp>
      <p:sp>
        <p:nvSpPr>
          <p:cNvPr id="5" name="TextBox 4">
            <a:extLst>
              <a:ext uri="{FF2B5EF4-FFF2-40B4-BE49-F238E27FC236}">
                <a16:creationId xmlns:a16="http://schemas.microsoft.com/office/drawing/2014/main" id="{63DADD21-B67D-0C44-D870-C0101A15B438}"/>
              </a:ext>
            </a:extLst>
          </p:cNvPr>
          <p:cNvSpPr txBox="1"/>
          <p:nvPr/>
        </p:nvSpPr>
        <p:spPr>
          <a:xfrm>
            <a:off x="545829" y="5099457"/>
            <a:ext cx="7972965" cy="553998"/>
          </a:xfrm>
          <a:prstGeom prst="rect">
            <a:avLst/>
          </a:prstGeom>
          <a:noFill/>
        </p:spPr>
        <p:txBody>
          <a:bodyPr wrap="square">
            <a:spAutoFit/>
          </a:bodyPr>
          <a:lstStyle/>
          <a:p>
            <a:pPr algn="ctr"/>
            <a:r>
              <a:rPr lang="en-US" sz="3000" b="1" i="0" dirty="0">
                <a:solidFill>
                  <a:srgbClr val="509A3C"/>
                </a:solidFill>
                <a:effectLst/>
                <a:latin typeface="Seaford Display" panose="00000500000000000000" pitchFamily="2" charset="0"/>
              </a:rPr>
              <a:t>Risk management is more important than ever</a:t>
            </a:r>
            <a:endParaRPr lang="en-US" sz="3000" dirty="0"/>
          </a:p>
        </p:txBody>
      </p:sp>
    </p:spTree>
    <p:extLst>
      <p:ext uri="{BB962C8B-B14F-4D97-AF65-F5344CB8AC3E}">
        <p14:creationId xmlns:p14="http://schemas.microsoft.com/office/powerpoint/2010/main" val="4255320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BE3A5-2E72-0D1F-903C-F675C2507DCA}"/>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6451AA24-BB84-47CD-5CC8-0A677DAAFC49}"/>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38517FEB-C89F-C9B1-3144-EC2A5E139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CF3910C4-8018-41C0-E5F9-273F4CFFDDF6}"/>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55F778CF-220C-4407-E02D-D66197D6749C}"/>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11" name="Picture 10">
            <a:extLst>
              <a:ext uri="{FF2B5EF4-FFF2-40B4-BE49-F238E27FC236}">
                <a16:creationId xmlns:a16="http://schemas.microsoft.com/office/drawing/2014/main" id="{0B8C8D15-0158-1A95-DD28-E061658F3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6279" y="265549"/>
            <a:ext cx="7234310" cy="6046791"/>
          </a:xfrm>
          <a:prstGeom prst="rect">
            <a:avLst/>
          </a:prstGeom>
        </p:spPr>
      </p:pic>
    </p:spTree>
    <p:extLst>
      <p:ext uri="{BB962C8B-B14F-4D97-AF65-F5344CB8AC3E}">
        <p14:creationId xmlns:p14="http://schemas.microsoft.com/office/powerpoint/2010/main" val="1932047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0F767-82E1-7D46-521B-89EBF1283B56}"/>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42BC90E1-C94F-9B70-8603-A867F59927F1}"/>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FCA258EC-9F1E-6FFD-E5E4-85888C9C53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 name="TextBox 1">
            <a:extLst>
              <a:ext uri="{FF2B5EF4-FFF2-40B4-BE49-F238E27FC236}">
                <a16:creationId xmlns:a16="http://schemas.microsoft.com/office/drawing/2014/main" id="{4C7ED50D-FFC2-1DF3-AEAD-E1AF893FCB5B}"/>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5" name="Picture 4">
            <a:extLst>
              <a:ext uri="{FF2B5EF4-FFF2-40B4-BE49-F238E27FC236}">
                <a16:creationId xmlns:a16="http://schemas.microsoft.com/office/drawing/2014/main" id="{9EA51894-D2B9-3641-4BB9-5425F522E3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8401" y="290174"/>
            <a:ext cx="7442353" cy="6011524"/>
          </a:xfrm>
          <a:prstGeom prst="rect">
            <a:avLst/>
          </a:prstGeom>
        </p:spPr>
      </p:pic>
    </p:spTree>
    <p:extLst>
      <p:ext uri="{BB962C8B-B14F-4D97-AF65-F5344CB8AC3E}">
        <p14:creationId xmlns:p14="http://schemas.microsoft.com/office/powerpoint/2010/main" val="750693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F1E5A-16E3-BF18-4E32-3FDE2C06C6A7}"/>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FFC9B46A-7AC9-05E6-5910-74650A7D8CAB}"/>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311D60EA-EA41-D406-FAAF-BE21AA02B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 name="TextBox 1">
            <a:extLst>
              <a:ext uri="{FF2B5EF4-FFF2-40B4-BE49-F238E27FC236}">
                <a16:creationId xmlns:a16="http://schemas.microsoft.com/office/drawing/2014/main" id="{B6301B47-F011-E06F-0F74-8520537DD0B9}"/>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5" name="Picture 4">
            <a:extLst>
              <a:ext uri="{FF2B5EF4-FFF2-40B4-BE49-F238E27FC236}">
                <a16:creationId xmlns:a16="http://schemas.microsoft.com/office/drawing/2014/main" id="{1481402F-072F-FE0A-723F-0618D5AF89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6070" y="495405"/>
            <a:ext cx="7627577" cy="5717950"/>
          </a:xfrm>
          <a:prstGeom prst="rect">
            <a:avLst/>
          </a:prstGeom>
        </p:spPr>
      </p:pic>
    </p:spTree>
    <p:extLst>
      <p:ext uri="{BB962C8B-B14F-4D97-AF65-F5344CB8AC3E}">
        <p14:creationId xmlns:p14="http://schemas.microsoft.com/office/powerpoint/2010/main" val="3973241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84D8B93C-F80C-6DBC-3C68-A4A024B634C6}"/>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9B83FF3B-DC39-A5E5-B3B6-94B54EB78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C89070FF-4758-E566-3E0D-06850DEF3702}"/>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97E47633-EB84-B406-0CDF-F29B7C7AA8C8}"/>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sp>
        <p:nvSpPr>
          <p:cNvPr id="4" name="TextBox 3">
            <a:extLst>
              <a:ext uri="{FF2B5EF4-FFF2-40B4-BE49-F238E27FC236}">
                <a16:creationId xmlns:a16="http://schemas.microsoft.com/office/drawing/2014/main" id="{668699F6-05A7-893F-40EA-866790634BCF}"/>
              </a:ext>
            </a:extLst>
          </p:cNvPr>
          <p:cNvSpPr txBox="1"/>
          <p:nvPr/>
        </p:nvSpPr>
        <p:spPr>
          <a:xfrm>
            <a:off x="1436298" y="1657302"/>
            <a:ext cx="6271403" cy="2554545"/>
          </a:xfrm>
          <a:prstGeom prst="rect">
            <a:avLst/>
          </a:prstGeom>
          <a:noFill/>
        </p:spPr>
        <p:txBody>
          <a:bodyPr wrap="square">
            <a:spAutoFit/>
          </a:bodyPr>
          <a:lstStyle/>
          <a:p>
            <a:pPr algn="just"/>
            <a:r>
              <a:rPr lang="en-US" sz="3200" b="1" dirty="0">
                <a:latin typeface="Seaford Display" panose="00000500000000000000" pitchFamily="2" charset="0"/>
              </a:rPr>
              <a:t>“The greatest opportunities in business lie in recognizing the potential of change.”</a:t>
            </a:r>
          </a:p>
          <a:p>
            <a:endParaRPr lang="en-US" sz="3200" b="1" dirty="0">
              <a:latin typeface="Seaford Display" panose="00000500000000000000" pitchFamily="2" charset="0"/>
            </a:endParaRPr>
          </a:p>
          <a:p>
            <a:pPr algn="r"/>
            <a:r>
              <a:rPr lang="en-US" sz="3200" b="1" dirty="0">
                <a:latin typeface="Seaford Display" panose="00000500000000000000" pitchFamily="2" charset="0"/>
              </a:rPr>
              <a:t>Peter Drucker</a:t>
            </a:r>
          </a:p>
        </p:txBody>
      </p:sp>
    </p:spTree>
    <p:extLst>
      <p:ext uri="{BB962C8B-B14F-4D97-AF65-F5344CB8AC3E}">
        <p14:creationId xmlns:p14="http://schemas.microsoft.com/office/powerpoint/2010/main" val="1307222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7C151D-77E4-B812-B840-39B5D296F1A1}"/>
              </a:ext>
            </a:extLst>
          </p:cNvPr>
          <p:cNvSpPr>
            <a:spLocks noChangeArrowheads="1"/>
          </p:cNvSpPr>
          <p:nvPr/>
        </p:nvSpPr>
        <p:spPr bwMode="auto">
          <a:xfrm>
            <a:off x="0" y="-199725"/>
            <a:ext cx="9144000" cy="6765895"/>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sp>
        <p:nvSpPr>
          <p:cNvPr id="6" name="Rectangle 3">
            <a:extLst>
              <a:ext uri="{FF2B5EF4-FFF2-40B4-BE49-F238E27FC236}">
                <a16:creationId xmlns:a16="http://schemas.microsoft.com/office/drawing/2014/main" id="{84D8B93C-F80C-6DBC-3C68-A4A024B634C6}"/>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9B83FF3B-DC39-A5E5-B3B6-94B54EB78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C89070FF-4758-E566-3E0D-06850DEF3702}"/>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 name="TextBox 1">
            <a:extLst>
              <a:ext uri="{FF2B5EF4-FFF2-40B4-BE49-F238E27FC236}">
                <a16:creationId xmlns:a16="http://schemas.microsoft.com/office/drawing/2014/main" id="{BA49C130-2AF1-42CA-488F-9777B2DB39A5}"/>
              </a:ext>
            </a:extLst>
          </p:cNvPr>
          <p:cNvSpPr txBox="1"/>
          <p:nvPr/>
        </p:nvSpPr>
        <p:spPr>
          <a:xfrm>
            <a:off x="497134" y="766868"/>
            <a:ext cx="8149731" cy="2031325"/>
          </a:xfrm>
          <a:prstGeom prst="rect">
            <a:avLst/>
          </a:prstGeom>
          <a:noFill/>
        </p:spPr>
        <p:txBody>
          <a:bodyPr wrap="square" rtlCol="0">
            <a:spAutoFit/>
          </a:bodyPr>
          <a:lstStyle/>
          <a:p>
            <a:pPr algn="ctr"/>
            <a:r>
              <a:rPr lang="en-US" sz="6600" b="1" spc="30" dirty="0">
                <a:solidFill>
                  <a:schemeClr val="tx1">
                    <a:lumMod val="85000"/>
                    <a:lumOff val="15000"/>
                  </a:schemeClr>
                </a:solidFill>
                <a:latin typeface="Seaford Display" panose="00000500000000000000" pitchFamily="2" charset="0"/>
              </a:rPr>
              <a:t>Thank</a:t>
            </a:r>
            <a:r>
              <a:rPr lang="en-US" sz="6600" b="1" spc="30" dirty="0">
                <a:solidFill>
                  <a:schemeClr val="bg1"/>
                </a:solidFill>
                <a:latin typeface="Seaford Display" panose="00000500000000000000" pitchFamily="2" charset="0"/>
              </a:rPr>
              <a:t> You</a:t>
            </a:r>
          </a:p>
          <a:p>
            <a:pPr algn="ctr"/>
            <a:endParaRPr lang="en-US" sz="2400" b="1" spc="30" dirty="0">
              <a:solidFill>
                <a:schemeClr val="bg1"/>
              </a:solidFill>
              <a:latin typeface="Seaford Display" panose="00000500000000000000" pitchFamily="2" charset="0"/>
            </a:endParaRPr>
          </a:p>
          <a:p>
            <a:pPr algn="ctr"/>
            <a:r>
              <a:rPr lang="en-US" sz="3200" b="1" spc="30" dirty="0">
                <a:solidFill>
                  <a:schemeClr val="accent4"/>
                </a:solidFill>
                <a:latin typeface="Seaford Display" panose="00000500000000000000" pitchFamily="2" charset="0"/>
              </a:rPr>
              <a:t>NOBULLAG.COM</a:t>
            </a:r>
            <a:endParaRPr lang="en-US" sz="8800" b="1" spc="30" dirty="0">
              <a:solidFill>
                <a:schemeClr val="accent4"/>
              </a:solidFill>
              <a:latin typeface="Seaford Display" panose="00000500000000000000" pitchFamily="2" charset="0"/>
            </a:endParaRPr>
          </a:p>
        </p:txBody>
      </p:sp>
      <p:sp>
        <p:nvSpPr>
          <p:cNvPr id="3" name="TextBox 2">
            <a:extLst>
              <a:ext uri="{FF2B5EF4-FFF2-40B4-BE49-F238E27FC236}">
                <a16:creationId xmlns:a16="http://schemas.microsoft.com/office/drawing/2014/main" id="{068EFB91-89AC-EA86-E8BA-D6A28EEDC4D5}"/>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sp>
        <p:nvSpPr>
          <p:cNvPr id="7" name="TextBox 6">
            <a:extLst>
              <a:ext uri="{FF2B5EF4-FFF2-40B4-BE49-F238E27FC236}">
                <a16:creationId xmlns:a16="http://schemas.microsoft.com/office/drawing/2014/main" id="{14330840-706D-EE98-BA7B-F82AB96E3F69}"/>
              </a:ext>
            </a:extLst>
          </p:cNvPr>
          <p:cNvSpPr txBox="1"/>
          <p:nvPr/>
        </p:nvSpPr>
        <p:spPr>
          <a:xfrm>
            <a:off x="270549" y="5627548"/>
            <a:ext cx="8602899" cy="707886"/>
          </a:xfrm>
          <a:prstGeom prst="rect">
            <a:avLst/>
          </a:prstGeom>
          <a:noFill/>
        </p:spPr>
        <p:txBody>
          <a:bodyPr wrap="square">
            <a:spAutoFit/>
          </a:bodyPr>
          <a:lstStyle/>
          <a:p>
            <a:pPr marL="0" marR="0" algn="just">
              <a:spcBef>
                <a:spcPts val="1200"/>
              </a:spcBef>
              <a:spcAft>
                <a:spcPts val="0"/>
              </a:spcAft>
            </a:pPr>
            <a:r>
              <a:rPr lang="en-US" sz="800" dirty="0">
                <a:solidFill>
                  <a:schemeClr val="bg1"/>
                </a:solidFill>
                <a:effectLst/>
                <a:latin typeface="Seaford Display" panose="00000500000000000000" pitchFamily="2" charset="0"/>
                <a:ea typeface="Times New Roman" panose="02020603050405020304" pitchFamily="18" charset="0"/>
              </a:rPr>
              <a:t>THIS IS A SOLICITATION. Reproduction or rebroadcast of any portion of this information is strictly prohibited without written permission. The information reflected herein is derived from sources believed to be reliable; however, this information is not guaranteed as to its accuracy or completeness. In an effort to combat misleading information, No Bull has performed its due diligence to ensure that all material information is provided within this report, though specific information related to your investment, hedging or speculative situation may not be included. Opinions expressed are subject to change without notice. This company and its officers, directors, employees and affiliates may take positions for their own accounts in contracts referred to herein. Trading futures involves risk of loss. Past performance is not indicative of future results.</a:t>
            </a:r>
            <a:endParaRPr lang="en-US" sz="800" dirty="0">
              <a:solidFill>
                <a:schemeClr val="bg1"/>
              </a:solidFill>
              <a:effectLst/>
              <a:latin typeface="Seaford Display" panose="00000500000000000000" pitchFamily="2" charset="0"/>
              <a:ea typeface="Calibri" panose="020F0502020204030204" pitchFamily="34" charset="0"/>
            </a:endParaRPr>
          </a:p>
        </p:txBody>
      </p:sp>
      <p:pic>
        <p:nvPicPr>
          <p:cNvPr id="11" name="Picture 10" descr="A qr code with black and white squares&#10;&#10;Description automatically generated">
            <a:extLst>
              <a:ext uri="{FF2B5EF4-FFF2-40B4-BE49-F238E27FC236}">
                <a16:creationId xmlns:a16="http://schemas.microsoft.com/office/drawing/2014/main" id="{6B9394AA-7AE4-C871-F520-794FCF9E0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7482" y="3007597"/>
            <a:ext cx="1797636" cy="1797636"/>
          </a:xfrm>
          <a:prstGeom prst="rect">
            <a:avLst/>
          </a:prstGeom>
        </p:spPr>
      </p:pic>
    </p:spTree>
    <p:extLst>
      <p:ext uri="{BB962C8B-B14F-4D97-AF65-F5344CB8AC3E}">
        <p14:creationId xmlns:p14="http://schemas.microsoft.com/office/powerpoint/2010/main" val="408883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F228C-5335-28C0-3A28-BC514B0BBF35}"/>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582AF63A-3983-FCC9-A645-FCC71E2BB40B}"/>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35FC4372-0DBD-3601-A314-7BEDB5046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D8AE09E3-CF33-086A-20CC-AA5204E29EB1}"/>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8CDDAD60-32EA-6DAE-81B8-ACD230DDFC9F}"/>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11" name="Picture 10">
            <a:extLst>
              <a:ext uri="{FF2B5EF4-FFF2-40B4-BE49-F238E27FC236}">
                <a16:creationId xmlns:a16="http://schemas.microsoft.com/office/drawing/2014/main" id="{69CC7FB3-C1FE-0D68-73C5-9975CC4347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6279" y="310454"/>
            <a:ext cx="7182551" cy="5839896"/>
          </a:xfrm>
          <a:prstGeom prst="rect">
            <a:avLst/>
          </a:prstGeom>
        </p:spPr>
      </p:pic>
    </p:spTree>
    <p:extLst>
      <p:ext uri="{BB962C8B-B14F-4D97-AF65-F5344CB8AC3E}">
        <p14:creationId xmlns:p14="http://schemas.microsoft.com/office/powerpoint/2010/main" val="1079250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29038-6E3C-31CB-03B6-100196F94FB5}"/>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B9F5EC7D-9944-C911-4EEE-EB6C22D79929}"/>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8CA406BE-BC06-6EAD-ABB6-28A9055E2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2D753821-A05F-C080-249E-0C1932D49ED6}"/>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18C3ABFE-5C89-48D8-C0D5-E49D07BD8BA1}"/>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11" name="Picture 10">
            <a:extLst>
              <a:ext uri="{FF2B5EF4-FFF2-40B4-BE49-F238E27FC236}">
                <a16:creationId xmlns:a16="http://schemas.microsoft.com/office/drawing/2014/main" id="{D7B5CFF2-E3BA-4237-A02A-9A93FFAF1F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0833" y="274176"/>
            <a:ext cx="7276624" cy="6030506"/>
          </a:xfrm>
          <a:prstGeom prst="rect">
            <a:avLst/>
          </a:prstGeom>
        </p:spPr>
      </p:pic>
    </p:spTree>
    <p:extLst>
      <p:ext uri="{BB962C8B-B14F-4D97-AF65-F5344CB8AC3E}">
        <p14:creationId xmlns:p14="http://schemas.microsoft.com/office/powerpoint/2010/main" val="2079442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B8E67-347F-32F3-579C-939AA22DC121}"/>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77EA8346-2CB3-9411-81E5-DE29037A8428}"/>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C44F8F56-676C-C731-2BEC-1CA17937D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CB95313F-41FC-3DAC-B704-AA61264474AB}"/>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8FDC12FA-B865-9671-1BAB-5C6EABA581DF}"/>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11" name="Picture 10">
            <a:extLst>
              <a:ext uri="{FF2B5EF4-FFF2-40B4-BE49-F238E27FC236}">
                <a16:creationId xmlns:a16="http://schemas.microsoft.com/office/drawing/2014/main" id="{433B09BA-9D98-6BFE-7AB5-6DDE987DAA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648" y="345056"/>
            <a:ext cx="7631303" cy="5895852"/>
          </a:xfrm>
          <a:prstGeom prst="rect">
            <a:avLst/>
          </a:prstGeom>
        </p:spPr>
      </p:pic>
    </p:spTree>
    <p:extLst>
      <p:ext uri="{BB962C8B-B14F-4D97-AF65-F5344CB8AC3E}">
        <p14:creationId xmlns:p14="http://schemas.microsoft.com/office/powerpoint/2010/main" val="1461345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4E957-40D7-F31F-F4D7-C9FABE64640F}"/>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AAC0096E-AD14-4D42-98C6-2BEEC3612190}"/>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814AEAC5-2F44-EE4C-2CB3-14B88BF44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2F999922-1DD9-F6B9-CA7A-9EB6B74DC0B8}"/>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52EB3DCF-94BE-079C-0691-6F742FCAE6C2}"/>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8" name="Picture 7" descr="A graph of a graph&#10;&#10;Description automatically generated with medium confidence">
            <a:extLst>
              <a:ext uri="{FF2B5EF4-FFF2-40B4-BE49-F238E27FC236}">
                <a16:creationId xmlns:a16="http://schemas.microsoft.com/office/drawing/2014/main" id="{479EB593-45CF-C2BE-0A13-F02D20BA8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279" y="279787"/>
            <a:ext cx="7380959" cy="6025221"/>
          </a:xfrm>
          <a:prstGeom prst="rect">
            <a:avLst/>
          </a:prstGeom>
        </p:spPr>
      </p:pic>
    </p:spTree>
    <p:extLst>
      <p:ext uri="{BB962C8B-B14F-4D97-AF65-F5344CB8AC3E}">
        <p14:creationId xmlns:p14="http://schemas.microsoft.com/office/powerpoint/2010/main" val="3203999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98474-CE41-C21E-D822-D4BBC2564AFC}"/>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9507DB5F-FEC4-37DF-0AD8-CCC453F414E4}"/>
              </a:ext>
            </a:extLst>
          </p:cNvPr>
          <p:cNvSpPr>
            <a:spLocks noChangeArrowheads="1"/>
          </p:cNvSpPr>
          <p:nvPr/>
        </p:nvSpPr>
        <p:spPr bwMode="auto">
          <a:xfrm>
            <a:off x="0" y="6398368"/>
            <a:ext cx="9144000" cy="459632"/>
          </a:xfrm>
          <a:prstGeom prst="rect">
            <a:avLst/>
          </a:prstGeom>
          <a:solidFill>
            <a:srgbClr val="539E3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 name="Picture 9" descr="A white silhouette of a bull and a symbol&#10;&#10;Description automatically generated">
            <a:extLst>
              <a:ext uri="{FF2B5EF4-FFF2-40B4-BE49-F238E27FC236}">
                <a16:creationId xmlns:a16="http://schemas.microsoft.com/office/drawing/2014/main" id="{570F20CF-0844-E787-72EF-25228239A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631" y="6495035"/>
            <a:ext cx="1114326" cy="266295"/>
          </a:xfrm>
          <a:prstGeom prst="rect">
            <a:avLst/>
          </a:prstGeom>
        </p:spPr>
      </p:pic>
      <p:sp>
        <p:nvSpPr>
          <p:cNvPr id="20" name="AutoShape 14" descr="Bayer ForGround Logo">
            <a:extLst>
              <a:ext uri="{FF2B5EF4-FFF2-40B4-BE49-F238E27FC236}">
                <a16:creationId xmlns:a16="http://schemas.microsoft.com/office/drawing/2014/main" id="{5CA8B287-E2EF-9CE9-9414-6D5EAC1873D1}"/>
              </a:ext>
            </a:extLst>
          </p:cNvPr>
          <p:cNvSpPr>
            <a:spLocks noChangeAspect="1" noChangeArrowheads="1"/>
          </p:cNvSpPr>
          <p:nvPr/>
        </p:nvSpPr>
        <p:spPr bwMode="auto">
          <a:xfrm>
            <a:off x="4457700" y="41719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TextBox 2">
            <a:extLst>
              <a:ext uri="{FF2B5EF4-FFF2-40B4-BE49-F238E27FC236}">
                <a16:creationId xmlns:a16="http://schemas.microsoft.com/office/drawing/2014/main" id="{074C8657-ACD9-94B9-E048-E74451E6E8DE}"/>
              </a:ext>
            </a:extLst>
          </p:cNvPr>
          <p:cNvSpPr txBox="1"/>
          <p:nvPr/>
        </p:nvSpPr>
        <p:spPr>
          <a:xfrm>
            <a:off x="0" y="6458641"/>
            <a:ext cx="1852558" cy="353943"/>
          </a:xfrm>
          <a:prstGeom prst="rect">
            <a:avLst/>
          </a:prstGeom>
          <a:noFill/>
        </p:spPr>
        <p:txBody>
          <a:bodyPr wrap="none" rtlCol="0">
            <a:spAutoFit/>
          </a:bodyPr>
          <a:lstStyle/>
          <a:p>
            <a:pPr algn="r"/>
            <a:r>
              <a:rPr lang="en-US" sz="1700" b="1" spc="30" dirty="0">
                <a:solidFill>
                  <a:schemeClr val="bg1"/>
                </a:solidFill>
                <a:latin typeface="Seaford Display" panose="00000500000000000000" pitchFamily="2" charset="0"/>
              </a:rPr>
              <a:t>NOBULLAG.COM</a:t>
            </a:r>
            <a:endParaRPr lang="en-US" sz="1700" dirty="0">
              <a:solidFill>
                <a:schemeClr val="bg1"/>
              </a:solidFill>
            </a:endParaRPr>
          </a:p>
        </p:txBody>
      </p:sp>
      <p:pic>
        <p:nvPicPr>
          <p:cNvPr id="8" name="Picture 7">
            <a:extLst>
              <a:ext uri="{FF2B5EF4-FFF2-40B4-BE49-F238E27FC236}">
                <a16:creationId xmlns:a16="http://schemas.microsoft.com/office/drawing/2014/main" id="{45A3F1DF-77EF-8F81-AA72-28EDF05758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7368" y="286624"/>
            <a:ext cx="7462617" cy="5971425"/>
          </a:xfrm>
          <a:prstGeom prst="rect">
            <a:avLst/>
          </a:prstGeom>
        </p:spPr>
      </p:pic>
    </p:spTree>
    <p:extLst>
      <p:ext uri="{BB962C8B-B14F-4D97-AF65-F5344CB8AC3E}">
        <p14:creationId xmlns:p14="http://schemas.microsoft.com/office/powerpoint/2010/main" val="41688885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12824</TotalTime>
  <Words>802</Words>
  <Application>Microsoft Office PowerPoint</Application>
  <PresentationFormat>On-screen Show (4:3)</PresentationFormat>
  <Paragraphs>111</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David</dc:creator>
  <cp:lastModifiedBy>Susan Stroud</cp:lastModifiedBy>
  <cp:revision>15</cp:revision>
  <cp:lastPrinted>2024-12-09T12:27:36Z</cp:lastPrinted>
  <dcterms:created xsi:type="dcterms:W3CDTF">2023-07-14T07:43:20Z</dcterms:created>
  <dcterms:modified xsi:type="dcterms:W3CDTF">2025-01-20T18:14:04Z</dcterms:modified>
</cp:coreProperties>
</file>