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1"/>
  </p:sldMasterIdLst>
  <p:notesMasterIdLst>
    <p:notesMasterId r:id="rId38"/>
  </p:notesMasterIdLst>
  <p:handoutMasterIdLst>
    <p:handoutMasterId r:id="rId39"/>
  </p:handoutMasterIdLst>
  <p:sldIdLst>
    <p:sldId id="924" r:id="rId2"/>
    <p:sldId id="804" r:id="rId3"/>
    <p:sldId id="802" r:id="rId4"/>
    <p:sldId id="261" r:id="rId5"/>
    <p:sldId id="309" r:id="rId6"/>
    <p:sldId id="336" r:id="rId7"/>
    <p:sldId id="775" r:id="rId8"/>
    <p:sldId id="262" r:id="rId9"/>
    <p:sldId id="263" r:id="rId10"/>
    <p:sldId id="273" r:id="rId11"/>
    <p:sldId id="863" r:id="rId12"/>
    <p:sldId id="900" r:id="rId13"/>
    <p:sldId id="901" r:id="rId14"/>
    <p:sldId id="306" r:id="rId15"/>
    <p:sldId id="276" r:id="rId16"/>
    <p:sldId id="307" r:id="rId17"/>
    <p:sldId id="280" r:id="rId18"/>
    <p:sldId id="910" r:id="rId19"/>
    <p:sldId id="922" r:id="rId20"/>
    <p:sldId id="752" r:id="rId21"/>
    <p:sldId id="755" r:id="rId22"/>
    <p:sldId id="812" r:id="rId23"/>
    <p:sldId id="921" r:id="rId24"/>
    <p:sldId id="811" r:id="rId25"/>
    <p:sldId id="914" r:id="rId26"/>
    <p:sldId id="909" r:id="rId27"/>
    <p:sldId id="923" r:id="rId28"/>
    <p:sldId id="897" r:id="rId29"/>
    <p:sldId id="903" r:id="rId30"/>
    <p:sldId id="912" r:id="rId31"/>
    <p:sldId id="803" r:id="rId32"/>
    <p:sldId id="781" r:id="rId33"/>
    <p:sldId id="790" r:id="rId34"/>
    <p:sldId id="904" r:id="rId35"/>
    <p:sldId id="925" r:id="rId36"/>
    <p:sldId id="304" r:id="rId37"/>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Proxima Nova Light" panose="020B0604020202020204" charset="0"/>
      <p:regular r:id="rId46"/>
      <p:italic r:id="rId47"/>
    </p:embeddedFont>
    <p:embeddedFont>
      <p:font typeface="Proxima Nova Lt" panose="02000506030000020004" charset="0"/>
      <p:regular r:id="rId48"/>
      <p:bold r:id="rId49"/>
      <p:italic r:id="rId50"/>
      <p:boldItalic r:id="rId51"/>
    </p:embeddedFont>
    <p:embeddedFont>
      <p:font typeface="Proxima Nova Medium" panose="020B0604020202020204" charset="0"/>
      <p:regular r:id="rId52"/>
      <p:bold r:id="rId53"/>
      <p:italic r:id="rId54"/>
      <p:boldItalic r:id="rId55"/>
    </p:embeddedFont>
    <p:embeddedFont>
      <p:font typeface="Proxima Nova Rg" panose="02000506030000020004" charset="0"/>
      <p:regular r:id="rId56"/>
      <p:bold r:id="rId57"/>
      <p:italic r:id="rId58"/>
      <p:boldItalic r:id="rId59"/>
    </p:embeddedFont>
    <p:embeddedFont>
      <p:font typeface="Proxima Nova Semibold" panose="020B0604020202020204" charset="0"/>
      <p:regular r:id="rId60"/>
      <p:bold r:id="rId61"/>
      <p:italic r:id="rId62"/>
      <p:boldItalic r:id="rId63"/>
    </p:embeddedFont>
    <p:embeddedFont>
      <p:font typeface="Proxima Nova Th" panose="02000506030000020004" charset="0"/>
      <p:bold r:id="rId64"/>
    </p:embeddedFont>
    <p:embeddedFont>
      <p:font typeface="Proxima Nova Thin" panose="020B060402020202020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oto" id="{6BE835BF-C0D1-324E-9969-EA84EBC69E26}">
          <p14:sldIdLst>
            <p14:sldId id="924"/>
            <p14:sldId id="804"/>
            <p14:sldId id="802"/>
            <p14:sldId id="261"/>
            <p14:sldId id="309"/>
            <p14:sldId id="336"/>
            <p14:sldId id="775"/>
            <p14:sldId id="262"/>
            <p14:sldId id="263"/>
            <p14:sldId id="273"/>
            <p14:sldId id="863"/>
            <p14:sldId id="900"/>
            <p14:sldId id="901"/>
            <p14:sldId id="306"/>
            <p14:sldId id="276"/>
            <p14:sldId id="307"/>
            <p14:sldId id="280"/>
            <p14:sldId id="910"/>
            <p14:sldId id="922"/>
            <p14:sldId id="752"/>
            <p14:sldId id="755"/>
            <p14:sldId id="812"/>
            <p14:sldId id="921"/>
            <p14:sldId id="811"/>
            <p14:sldId id="914"/>
            <p14:sldId id="909"/>
            <p14:sldId id="923"/>
            <p14:sldId id="897"/>
            <p14:sldId id="903"/>
            <p14:sldId id="912"/>
            <p14:sldId id="803"/>
            <p14:sldId id="781"/>
            <p14:sldId id="790"/>
            <p14:sldId id="904"/>
            <p14:sldId id="925"/>
            <p14:sldId id="3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851"/>
    <a:srgbClr val="D6AD23"/>
    <a:srgbClr val="00B2E3"/>
    <a:srgbClr val="3F7AAA"/>
    <a:srgbClr val="C1E5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734"/>
    <p:restoredTop sz="80601" autoAdjust="0"/>
  </p:normalViewPr>
  <p:slideViewPr>
    <p:cSldViewPr snapToGrid="0" snapToObjects="1">
      <p:cViewPr varScale="1">
        <p:scale>
          <a:sx n="80" d="100"/>
          <a:sy n="80" d="100"/>
        </p:scale>
        <p:origin x="340" y="44"/>
      </p:cViewPr>
      <p:guideLst/>
    </p:cSldViewPr>
  </p:slideViewPr>
  <p:outlineViewPr>
    <p:cViewPr>
      <p:scale>
        <a:sx n="33" d="100"/>
        <a:sy n="33" d="100"/>
      </p:scale>
      <p:origin x="0" y="0"/>
    </p:cViewPr>
  </p:outlineViewPr>
  <p:notesTextViewPr>
    <p:cViewPr>
      <p:scale>
        <a:sx n="95" d="100"/>
        <a:sy n="95" d="100"/>
      </p:scale>
      <p:origin x="0" y="0"/>
    </p:cViewPr>
  </p:notesTextViewPr>
  <p:sorterViewPr>
    <p:cViewPr varScale="1">
      <p:scale>
        <a:sx n="1" d="1"/>
        <a:sy n="1" d="1"/>
      </p:scale>
      <p:origin x="0" y="-12604"/>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2.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font" Target="fonts/font11.fntdata"/><Relationship Id="rId55"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6D31FC-7AC9-441A-A378-91DE5E14A4CC}" type="datetimeFigureOut">
              <a:rPr lang="en-US" smtClean="0"/>
              <a:t>1/20/2025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F3A27D-D10D-4531-8D81-44F27294C12E}" type="slidenum">
              <a:rPr lang="en-US" smtClean="0"/>
              <a:t>‹#›</a:t>
            </a:fld>
            <a:endParaRPr lang="en-US"/>
          </a:p>
        </p:txBody>
      </p:sp>
    </p:spTree>
    <p:extLst>
      <p:ext uri="{BB962C8B-B14F-4D97-AF65-F5344CB8AC3E}">
        <p14:creationId xmlns:p14="http://schemas.microsoft.com/office/powerpoint/2010/main" val="4043074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29177A-17B7-284C-88CA-1B7AFFDEBCDB}"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20EAD-93FF-9A4A-AC12-EA8E271E9656}" type="slidenum">
              <a:rPr lang="en-US" smtClean="0"/>
              <a:t>‹#›</a:t>
            </a:fld>
            <a:endParaRPr lang="en-US"/>
          </a:p>
        </p:txBody>
      </p:sp>
    </p:spTree>
    <p:extLst>
      <p:ext uri="{BB962C8B-B14F-4D97-AF65-F5344CB8AC3E}">
        <p14:creationId xmlns:p14="http://schemas.microsoft.com/office/powerpoint/2010/main" val="3749589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at the intersection of animal agriculture and the environment, focused on human and planetary health conducting research and </a:t>
            </a:r>
            <a:r>
              <a:rPr lang="en-US" sz="1200" b="0" kern="1200" dirty="0">
                <a:solidFill>
                  <a:schemeClr val="tx1"/>
                </a:solidFill>
                <a:effectLst/>
                <a:latin typeface="+mn-lt"/>
                <a:ea typeface="+mn-ea"/>
                <a:cs typeface="+mn-cs"/>
              </a:rPr>
              <a:t>communicating this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are centered around two equal cores, research and communications, which sets us a part in this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220EAD-93FF-9A4A-AC12-EA8E271E9656}" type="slidenum">
              <a:rPr lang="en-US" smtClean="0"/>
              <a:t>2</a:t>
            </a:fld>
            <a:endParaRPr lang="en-US"/>
          </a:p>
        </p:txBody>
      </p:sp>
    </p:spTree>
    <p:extLst>
      <p:ext uri="{BB962C8B-B14F-4D97-AF65-F5344CB8AC3E}">
        <p14:creationId xmlns:p14="http://schemas.microsoft.com/office/powerpoint/2010/main" val="1620156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20EAD-93FF-9A4A-AC12-EA8E271E9656}" type="slidenum">
              <a:rPr lang="en-US" smtClean="0"/>
              <a:t>16</a:t>
            </a:fld>
            <a:endParaRPr lang="en-US"/>
          </a:p>
        </p:txBody>
      </p:sp>
    </p:spTree>
    <p:extLst>
      <p:ext uri="{BB962C8B-B14F-4D97-AF65-F5344CB8AC3E}">
        <p14:creationId xmlns:p14="http://schemas.microsoft.com/office/powerpoint/2010/main" val="3985758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warming really look like in terms of emissions between CO2 and Methane? Looking at the first graph we see emissions for both pollutants going up and you can see that methane, CH4, goes up pretty much at the same rate. You’ll that CO2 climbs up at a steeper rate than it is emitted. This is because it is a stock gas, and for every pulse of CO2 emitted, we’re adding additional warming. It’s warming on top of warming already there. [CLICK]</a:t>
            </a:r>
          </a:p>
          <a:p>
            <a:endParaRPr lang="en-US" dirty="0"/>
          </a:p>
          <a:p>
            <a:r>
              <a:rPr lang="en-US" dirty="0"/>
              <a:t>What if kept emissions constant? Well, it’s not a dissimilar story. Methane stays constant. But CO2 continues to warm, because that gas is building up, where as methane is being destroyed as it is added to the atmosphere. [CLICK]</a:t>
            </a:r>
          </a:p>
          <a:p>
            <a:endParaRPr lang="en-US" dirty="0"/>
          </a:p>
          <a:p>
            <a:r>
              <a:rPr lang="en-US" dirty="0"/>
              <a:t>And what if we decrease emissions? Let’s look at CO2 first this time. You’ll see that warming will continue to rise, though more gradually, before plateauing. Again with CO2 being a stock gas, as CO2 is reduced it’s still adding warming to the atmosphere just in smaller amounts, before it evens out after no additional CO2 is added. </a:t>
            </a:r>
          </a:p>
          <a:p>
            <a:endParaRPr lang="en-US" dirty="0"/>
          </a:p>
          <a:p>
            <a:r>
              <a:rPr lang="en-US" dirty="0"/>
              <a:t>But take a look at Methane. That is what a solution looks like. If we can reduce methane, which we have, we can induce cooling and eat into that gap that separates CO2 and Methane. </a:t>
            </a:r>
          </a:p>
        </p:txBody>
      </p:sp>
      <p:sp>
        <p:nvSpPr>
          <p:cNvPr id="4" name="Slide Number Placeholder 3"/>
          <p:cNvSpPr>
            <a:spLocks noGrp="1"/>
          </p:cNvSpPr>
          <p:nvPr>
            <p:ph type="sldNum" sz="quarter" idx="5"/>
          </p:nvPr>
        </p:nvSpPr>
        <p:spPr/>
        <p:txBody>
          <a:bodyPr/>
          <a:lstStyle/>
          <a:p>
            <a:fld id="{92220EAD-93FF-9A4A-AC12-EA8E271E9656}" type="slidenum">
              <a:rPr lang="en-US" smtClean="0"/>
              <a:t>17</a:t>
            </a:fld>
            <a:endParaRPr lang="en-US"/>
          </a:p>
        </p:txBody>
      </p:sp>
    </p:spTree>
    <p:extLst>
      <p:ext uri="{BB962C8B-B14F-4D97-AF65-F5344CB8AC3E}">
        <p14:creationId xmlns:p14="http://schemas.microsoft.com/office/powerpoint/2010/main" val="2258535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 toolkit of solutions. </a:t>
            </a:r>
          </a:p>
        </p:txBody>
      </p:sp>
      <p:sp>
        <p:nvSpPr>
          <p:cNvPr id="4" name="Slide Number Placeholder 3"/>
          <p:cNvSpPr>
            <a:spLocks noGrp="1"/>
          </p:cNvSpPr>
          <p:nvPr>
            <p:ph type="sldNum" sz="quarter" idx="5"/>
          </p:nvPr>
        </p:nvSpPr>
        <p:spPr/>
        <p:txBody>
          <a:bodyPr/>
          <a:lstStyle/>
          <a:p>
            <a:fld id="{92220EAD-93FF-9A4A-AC12-EA8E271E9656}" type="slidenum">
              <a:rPr lang="en-US" smtClean="0"/>
              <a:t>22</a:t>
            </a:fld>
            <a:endParaRPr lang="en-US"/>
          </a:p>
        </p:txBody>
      </p:sp>
    </p:spTree>
    <p:extLst>
      <p:ext uri="{BB962C8B-B14F-4D97-AF65-F5344CB8AC3E}">
        <p14:creationId xmlns:p14="http://schemas.microsoft.com/office/powerpoint/2010/main" val="215555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a developed counties consumption habits. </a:t>
            </a:r>
          </a:p>
        </p:txBody>
      </p:sp>
      <p:sp>
        <p:nvSpPr>
          <p:cNvPr id="4" name="Slide Number Placeholder 3"/>
          <p:cNvSpPr>
            <a:spLocks noGrp="1"/>
          </p:cNvSpPr>
          <p:nvPr>
            <p:ph type="sldNum" sz="quarter" idx="5"/>
          </p:nvPr>
        </p:nvSpPr>
        <p:spPr/>
        <p:txBody>
          <a:bodyPr/>
          <a:lstStyle/>
          <a:p>
            <a:fld id="{92220EAD-93FF-9A4A-AC12-EA8E271E9656}" type="slidenum">
              <a:rPr lang="en-US" smtClean="0"/>
              <a:t>24</a:t>
            </a:fld>
            <a:endParaRPr lang="en-US"/>
          </a:p>
        </p:txBody>
      </p:sp>
    </p:spTree>
    <p:extLst>
      <p:ext uri="{BB962C8B-B14F-4D97-AF65-F5344CB8AC3E}">
        <p14:creationId xmlns:p14="http://schemas.microsoft.com/office/powerpoint/2010/main" val="489466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20EAD-93FF-9A4A-AC12-EA8E271E9656}" type="slidenum">
              <a:rPr lang="en-US" smtClean="0"/>
              <a:t>27</a:t>
            </a:fld>
            <a:endParaRPr lang="en-US"/>
          </a:p>
        </p:txBody>
      </p:sp>
    </p:spTree>
    <p:extLst>
      <p:ext uri="{BB962C8B-B14F-4D97-AF65-F5344CB8AC3E}">
        <p14:creationId xmlns:p14="http://schemas.microsoft.com/office/powerpoint/2010/main" val="4129530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 California we have aggressive reduction goals and will look at various solutions to get there. </a:t>
            </a:r>
          </a:p>
        </p:txBody>
      </p:sp>
      <p:sp>
        <p:nvSpPr>
          <p:cNvPr id="4" name="Slide Number Placeholder 3"/>
          <p:cNvSpPr>
            <a:spLocks noGrp="1"/>
          </p:cNvSpPr>
          <p:nvPr>
            <p:ph type="sldNum" sz="quarter" idx="5"/>
          </p:nvPr>
        </p:nvSpPr>
        <p:spPr/>
        <p:txBody>
          <a:bodyPr/>
          <a:lstStyle/>
          <a:p>
            <a:fld id="{92220EAD-93FF-9A4A-AC12-EA8E271E9656}" type="slidenum">
              <a:rPr lang="en-US" smtClean="0"/>
              <a:t>29</a:t>
            </a:fld>
            <a:endParaRPr lang="en-US"/>
          </a:p>
        </p:txBody>
      </p:sp>
    </p:spTree>
    <p:extLst>
      <p:ext uri="{BB962C8B-B14F-4D97-AF65-F5344CB8AC3E}">
        <p14:creationId xmlns:p14="http://schemas.microsoft.com/office/powerpoint/2010/main" val="3904717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20EAD-93FF-9A4A-AC12-EA8E271E9656}" type="slidenum">
              <a:rPr lang="en-US" smtClean="0"/>
              <a:t>31</a:t>
            </a:fld>
            <a:endParaRPr lang="en-US"/>
          </a:p>
        </p:txBody>
      </p:sp>
    </p:spTree>
    <p:extLst>
      <p:ext uri="{BB962C8B-B14F-4D97-AF65-F5344CB8AC3E}">
        <p14:creationId xmlns:p14="http://schemas.microsoft.com/office/powerpoint/2010/main" val="3378521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20EAD-93FF-9A4A-AC12-EA8E271E9656}" type="slidenum">
              <a:rPr lang="en-US" smtClean="0"/>
              <a:t>33</a:t>
            </a:fld>
            <a:endParaRPr lang="en-US"/>
          </a:p>
        </p:txBody>
      </p:sp>
    </p:spTree>
    <p:extLst>
      <p:ext uri="{BB962C8B-B14F-4D97-AF65-F5344CB8AC3E}">
        <p14:creationId xmlns:p14="http://schemas.microsoft.com/office/powerpoint/2010/main" val="2598810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sake of time, an opportunity to expand on the various solutions available. I am not sure if you want to animate each bullet or not. You’d have to speak on each bullet, which may limit time. </a:t>
            </a:r>
          </a:p>
        </p:txBody>
      </p:sp>
      <p:sp>
        <p:nvSpPr>
          <p:cNvPr id="4" name="Slide Number Placeholder 3"/>
          <p:cNvSpPr>
            <a:spLocks noGrp="1"/>
          </p:cNvSpPr>
          <p:nvPr>
            <p:ph type="sldNum" sz="quarter" idx="5"/>
          </p:nvPr>
        </p:nvSpPr>
        <p:spPr/>
        <p:txBody>
          <a:bodyPr/>
          <a:lstStyle/>
          <a:p>
            <a:fld id="{92220EAD-93FF-9A4A-AC12-EA8E271E9656}" type="slidenum">
              <a:rPr lang="en-US" smtClean="0"/>
              <a:t>34</a:t>
            </a:fld>
            <a:endParaRPr lang="en-US"/>
          </a:p>
        </p:txBody>
      </p:sp>
    </p:spTree>
    <p:extLst>
      <p:ext uri="{BB962C8B-B14F-4D97-AF65-F5344CB8AC3E}">
        <p14:creationId xmlns:p14="http://schemas.microsoft.com/office/powerpoint/2010/main" val="155798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warming really look like in terms of emissions between CO2 and Methane? Looking at the first graph we see emissions for both pollutants going up and you can see that methane, CH4, goes up pretty much at the same rate. You’ll that CO2 climbs up at a steeper rate than it is emitted. This is because it is a stock gas, and for every pulse of CO2 emitted, we’re adding additional warming. It’s warming on top of warming already there. [CLICK]</a:t>
            </a:r>
          </a:p>
          <a:p>
            <a:endParaRPr lang="en-US" dirty="0"/>
          </a:p>
          <a:p>
            <a:r>
              <a:rPr lang="en-US" dirty="0"/>
              <a:t>What if kept emissions constant? Well, it’s not a dissimilar story. Methane stays constant. But CO2 continues to warm, because that gas is building up, where as methane is being destroyed as it is added to the atmosphere. [CLICK]</a:t>
            </a:r>
          </a:p>
          <a:p>
            <a:endParaRPr lang="en-US" dirty="0"/>
          </a:p>
          <a:p>
            <a:r>
              <a:rPr lang="en-US" dirty="0"/>
              <a:t>And what if we decrease emissions? Let’s look at CO2 first this time. You’ll see that warming will continue to rise, though more gradually, before plateauing. Again with CO2 being a stock gas, as CO2 is reduced it’s still adding warming to the atmosphere just in smaller amounts, before it evens out after no additional CO2 is added. </a:t>
            </a:r>
          </a:p>
          <a:p>
            <a:endParaRPr lang="en-US" dirty="0"/>
          </a:p>
          <a:p>
            <a:r>
              <a:rPr lang="en-US" dirty="0"/>
              <a:t>But take a look at Methane. That is what a solution looks like. If we can reduce methane, which we have, we can induce cooling and eat into that gap that separates CO2 and Methane. </a:t>
            </a:r>
          </a:p>
        </p:txBody>
      </p:sp>
      <p:sp>
        <p:nvSpPr>
          <p:cNvPr id="4" name="Slide Number Placeholder 3"/>
          <p:cNvSpPr>
            <a:spLocks noGrp="1"/>
          </p:cNvSpPr>
          <p:nvPr>
            <p:ph type="sldNum" sz="quarter" idx="5"/>
          </p:nvPr>
        </p:nvSpPr>
        <p:spPr/>
        <p:txBody>
          <a:bodyPr/>
          <a:lstStyle/>
          <a:p>
            <a:fld id="{92220EAD-93FF-9A4A-AC12-EA8E271E9656}" type="slidenum">
              <a:rPr lang="en-US" smtClean="0"/>
              <a:t>35</a:t>
            </a:fld>
            <a:endParaRPr lang="en-US"/>
          </a:p>
        </p:txBody>
      </p:sp>
    </p:spTree>
    <p:extLst>
      <p:ext uri="{BB962C8B-B14F-4D97-AF65-F5344CB8AC3E}">
        <p14:creationId xmlns:p14="http://schemas.microsoft.com/office/powerpoint/2010/main" val="326139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emissions, point to Ag and livestock at 6%</a:t>
            </a:r>
          </a:p>
        </p:txBody>
      </p:sp>
      <p:sp>
        <p:nvSpPr>
          <p:cNvPr id="4" name="Slide Number Placeholder 3"/>
          <p:cNvSpPr>
            <a:spLocks noGrp="1"/>
          </p:cNvSpPr>
          <p:nvPr>
            <p:ph type="sldNum" sz="quarter" idx="5"/>
          </p:nvPr>
        </p:nvSpPr>
        <p:spPr/>
        <p:txBody>
          <a:bodyPr/>
          <a:lstStyle/>
          <a:p>
            <a:fld id="{92220EAD-93FF-9A4A-AC12-EA8E271E9656}" type="slidenum">
              <a:rPr lang="en-US" smtClean="0"/>
              <a:t>5</a:t>
            </a:fld>
            <a:endParaRPr lang="en-US"/>
          </a:p>
        </p:txBody>
      </p:sp>
    </p:spTree>
    <p:extLst>
      <p:ext uri="{BB962C8B-B14F-4D97-AF65-F5344CB8AC3E}">
        <p14:creationId xmlns:p14="http://schemas.microsoft.com/office/powerpoint/2010/main" val="1066866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20EAD-93FF-9A4A-AC12-EA8E271E9656}" type="slidenum">
              <a:rPr lang="en-US" smtClean="0"/>
              <a:t>6</a:t>
            </a:fld>
            <a:endParaRPr lang="en-US"/>
          </a:p>
        </p:txBody>
      </p:sp>
    </p:spTree>
    <p:extLst>
      <p:ext uri="{BB962C8B-B14F-4D97-AF65-F5344CB8AC3E}">
        <p14:creationId xmlns:p14="http://schemas.microsoft.com/office/powerpoint/2010/main" val="417235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current standards by which we measure greenhouse gases, the GWP100. This was developed in 1990 as policy makers and governments needed a way to quantify impact of greenhouse gases. But it wasn’t without it’s caveats, and it isn’t painting a complete picture of how these gases warm the atmosphere.</a:t>
            </a:r>
          </a:p>
        </p:txBody>
      </p:sp>
      <p:sp>
        <p:nvSpPr>
          <p:cNvPr id="4" name="Slide Number Placeholder 3"/>
          <p:cNvSpPr>
            <a:spLocks noGrp="1"/>
          </p:cNvSpPr>
          <p:nvPr>
            <p:ph type="sldNum" sz="quarter" idx="5"/>
          </p:nvPr>
        </p:nvSpPr>
        <p:spPr/>
        <p:txBody>
          <a:bodyPr/>
          <a:lstStyle/>
          <a:p>
            <a:fld id="{92220EAD-93FF-9A4A-AC12-EA8E271E9656}" type="slidenum">
              <a:rPr lang="en-US" smtClean="0"/>
              <a:t>8</a:t>
            </a:fld>
            <a:endParaRPr lang="en-US"/>
          </a:p>
        </p:txBody>
      </p:sp>
    </p:spTree>
    <p:extLst>
      <p:ext uri="{BB962C8B-B14F-4D97-AF65-F5344CB8AC3E}">
        <p14:creationId xmlns:p14="http://schemas.microsoft.com/office/powerpoint/2010/main" val="647598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Methane. This is the global methane budget, factoring sources from Fossil Fuels, Ag, Biomass, wetlands and other sources. And you can see how much is emitted, which is 558 million tons, but take a look at sinks. [click]</a:t>
            </a:r>
          </a:p>
        </p:txBody>
      </p:sp>
      <p:sp>
        <p:nvSpPr>
          <p:cNvPr id="4" name="Slide Number Placeholder 3"/>
          <p:cNvSpPr>
            <a:spLocks noGrp="1"/>
          </p:cNvSpPr>
          <p:nvPr>
            <p:ph type="sldNum" sz="quarter" idx="5"/>
          </p:nvPr>
        </p:nvSpPr>
        <p:spPr/>
        <p:txBody>
          <a:bodyPr/>
          <a:lstStyle/>
          <a:p>
            <a:fld id="{92220EAD-93FF-9A4A-AC12-EA8E271E9656}" type="slidenum">
              <a:rPr lang="en-US" smtClean="0"/>
              <a:t>9</a:t>
            </a:fld>
            <a:endParaRPr lang="en-US"/>
          </a:p>
        </p:txBody>
      </p:sp>
    </p:spTree>
    <p:extLst>
      <p:ext uri="{BB962C8B-B14F-4D97-AF65-F5344CB8AC3E}">
        <p14:creationId xmlns:p14="http://schemas.microsoft.com/office/powerpoint/2010/main" val="210276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Lifespan matters when measuring how a gas warms a planet. Up to this point we’ve been looking at the CO2 equivalent of each gas, not how it warms the planet. Methane isn’t going to significantly warm the planet for 1000 years. Only 10. And biogenic methane, that is methane from cattle, isn’t adding warming. [CLICK]</a:t>
            </a:r>
          </a:p>
        </p:txBody>
      </p:sp>
      <p:sp>
        <p:nvSpPr>
          <p:cNvPr id="4" name="Slide Number Placeholder 3"/>
          <p:cNvSpPr>
            <a:spLocks noGrp="1"/>
          </p:cNvSpPr>
          <p:nvPr>
            <p:ph type="sldNum" sz="quarter" idx="5"/>
          </p:nvPr>
        </p:nvSpPr>
        <p:spPr/>
        <p:txBody>
          <a:bodyPr/>
          <a:lstStyle/>
          <a:p>
            <a:fld id="{92220EAD-93FF-9A4A-AC12-EA8E271E9656}" type="slidenum">
              <a:rPr lang="en-US" smtClean="0"/>
              <a:t>10</a:t>
            </a:fld>
            <a:endParaRPr lang="en-US"/>
          </a:p>
        </p:txBody>
      </p:sp>
    </p:spTree>
    <p:extLst>
      <p:ext uri="{BB962C8B-B14F-4D97-AF65-F5344CB8AC3E}">
        <p14:creationId xmlns:p14="http://schemas.microsoft.com/office/powerpoint/2010/main" val="3990654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we say it accumulates, it builds up in the atmosphere. So say you drove your car here today. You’re emissions from driving today are added to your emissions from driving yesterday and the day before and so on. This is a stock gas and all fossil fuels are a stock gas. Additional CO2 is added with every pulse, creating additional warming. [Click]</a:t>
            </a:r>
          </a:p>
          <a:p>
            <a:endParaRPr lang="en-US" dirty="0"/>
          </a:p>
          <a:p>
            <a:r>
              <a:rPr lang="en-US" dirty="0"/>
              <a:t>Biogenic methane is a flow gas. Remember the carbon cycle? For every pulse of methane, one is destroyed at the same rate. No additional methane is added and no additional warming is added. </a:t>
            </a:r>
          </a:p>
          <a:p>
            <a:endParaRPr lang="en-US" dirty="0"/>
          </a:p>
          <a:p>
            <a:endParaRPr lang="en-US" dirty="0"/>
          </a:p>
        </p:txBody>
      </p:sp>
      <p:sp>
        <p:nvSpPr>
          <p:cNvPr id="4" name="Slide Number Placeholder 3"/>
          <p:cNvSpPr>
            <a:spLocks noGrp="1"/>
          </p:cNvSpPr>
          <p:nvPr>
            <p:ph type="sldNum" sz="quarter" idx="5"/>
          </p:nvPr>
        </p:nvSpPr>
        <p:spPr/>
        <p:txBody>
          <a:bodyPr/>
          <a:lstStyle/>
          <a:p>
            <a:fld id="{92220EAD-93FF-9A4A-AC12-EA8E271E9656}" type="slidenum">
              <a:rPr lang="en-US" smtClean="0"/>
              <a:t>11</a:t>
            </a:fld>
            <a:endParaRPr lang="en-US"/>
          </a:p>
        </p:txBody>
      </p:sp>
    </p:spTree>
    <p:extLst>
      <p:ext uri="{BB962C8B-B14F-4D97-AF65-F5344CB8AC3E}">
        <p14:creationId xmlns:p14="http://schemas.microsoft.com/office/powerpoint/2010/main" val="1687728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I told you that methane from cattle in this state is not warming the planet? What if I told you it could be part of the climate change solution?</a:t>
            </a:r>
          </a:p>
          <a:p>
            <a:endParaRPr lang="en-US" dirty="0"/>
          </a:p>
          <a:p>
            <a:r>
              <a:rPr lang="en-US" dirty="0"/>
              <a:t>What do cattle eat? Plants. They eat cellulose, which is the most abundant biomass we have on this planet. We can’t eat it, but ruminants can. </a:t>
            </a:r>
          </a:p>
          <a:p>
            <a:endParaRPr lang="en-US" dirty="0"/>
          </a:p>
          <a:p>
            <a:r>
              <a:rPr lang="en-US" dirty="0"/>
              <a:t>Now let’s go back to your grade school days when you learned how plants grow. [CLICK]</a:t>
            </a:r>
          </a:p>
          <a:p>
            <a:endParaRPr lang="en-US" dirty="0"/>
          </a:p>
          <a:p>
            <a:r>
              <a:rPr lang="en-US" dirty="0"/>
              <a:t>First plants need a few things to grow. CO2, sunlight and water. [CLICK]</a:t>
            </a:r>
          </a:p>
          <a:p>
            <a:endParaRPr lang="en-US" dirty="0"/>
          </a:p>
          <a:p>
            <a:r>
              <a:rPr lang="en-US" dirty="0"/>
              <a:t>They absorb the CO2 and store it as cellulose. [CLICK]</a:t>
            </a:r>
          </a:p>
          <a:p>
            <a:endParaRPr lang="en-US" dirty="0"/>
          </a:p>
          <a:p>
            <a:r>
              <a:rPr lang="en-US" dirty="0"/>
              <a:t>A ruminant eats that plant containing cellulose and releases it as methane. [CLICK]</a:t>
            </a:r>
          </a:p>
          <a:p>
            <a:endParaRPr lang="en-US" dirty="0"/>
          </a:p>
          <a:p>
            <a:r>
              <a:rPr lang="en-US" dirty="0"/>
              <a:t>After 10 years that methane is converted into CO2 [CLICK]</a:t>
            </a:r>
          </a:p>
          <a:p>
            <a:endParaRPr lang="en-US" dirty="0"/>
          </a:p>
          <a:p>
            <a:r>
              <a:rPr lang="en-US" dirty="0"/>
              <a:t>And it is free to be absorbed by plants again. [CLICK]</a:t>
            </a:r>
          </a:p>
          <a:p>
            <a:endParaRPr lang="en-US" dirty="0"/>
          </a:p>
          <a:p>
            <a:r>
              <a:rPr lang="en-US" dirty="0"/>
              <a:t>And it’s important to note that this is recycled carbon. </a:t>
            </a:r>
          </a:p>
          <a:p>
            <a:endParaRPr lang="en-US" dirty="0"/>
          </a:p>
        </p:txBody>
      </p:sp>
      <p:sp>
        <p:nvSpPr>
          <p:cNvPr id="4" name="Slide Number Placeholder 3"/>
          <p:cNvSpPr>
            <a:spLocks noGrp="1"/>
          </p:cNvSpPr>
          <p:nvPr>
            <p:ph type="sldNum" sz="quarter" idx="5"/>
          </p:nvPr>
        </p:nvSpPr>
        <p:spPr/>
        <p:txBody>
          <a:bodyPr/>
          <a:lstStyle/>
          <a:p>
            <a:fld id="{92220EAD-93FF-9A4A-AC12-EA8E271E9656}" type="slidenum">
              <a:rPr lang="en-US" smtClean="0"/>
              <a:t>14</a:t>
            </a:fld>
            <a:endParaRPr lang="en-US"/>
          </a:p>
        </p:txBody>
      </p:sp>
    </p:spTree>
    <p:extLst>
      <p:ext uri="{BB962C8B-B14F-4D97-AF65-F5344CB8AC3E}">
        <p14:creationId xmlns:p14="http://schemas.microsoft.com/office/powerpoint/2010/main" val="1469501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CO2 from fossil fuels. It is our ancient forests and dinosaurs sucked up out of the ground. </a:t>
            </a:r>
          </a:p>
        </p:txBody>
      </p:sp>
      <p:sp>
        <p:nvSpPr>
          <p:cNvPr id="4" name="Slide Number Placeholder 3"/>
          <p:cNvSpPr>
            <a:spLocks noGrp="1"/>
          </p:cNvSpPr>
          <p:nvPr>
            <p:ph type="sldNum" sz="quarter" idx="5"/>
          </p:nvPr>
        </p:nvSpPr>
        <p:spPr/>
        <p:txBody>
          <a:bodyPr/>
          <a:lstStyle/>
          <a:p>
            <a:fld id="{92220EAD-93FF-9A4A-AC12-EA8E271E9656}" type="slidenum">
              <a:rPr lang="en-US" smtClean="0"/>
              <a:t>15</a:t>
            </a:fld>
            <a:endParaRPr lang="en-US"/>
          </a:p>
        </p:txBody>
      </p:sp>
    </p:spTree>
    <p:extLst>
      <p:ext uri="{BB962C8B-B14F-4D97-AF65-F5344CB8AC3E}">
        <p14:creationId xmlns:p14="http://schemas.microsoft.com/office/powerpoint/2010/main" val="2434678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ctrTitle"/>
          </p:nvPr>
        </p:nvSpPr>
        <p:spPr>
          <a:xfrm>
            <a:off x="7161193" y="308008"/>
            <a:ext cx="4683493" cy="3120992"/>
          </a:xfrm>
        </p:spPr>
        <p:txBody>
          <a:bodyPr anchor="b"/>
          <a:lstStyle>
            <a:lvl1pPr algn="r">
              <a:defRPr sz="6000" b="1" i="0">
                <a:solidFill>
                  <a:srgbClr val="002060"/>
                </a:solidFill>
                <a:latin typeface="Proxima Nova Lt" panose="020B0503030502060204" pitchFamily="34" charset="0"/>
              </a:defRPr>
            </a:lvl1pPr>
          </a:lstStyle>
          <a:p>
            <a:r>
              <a:rPr lang="en-US" dirty="0"/>
              <a:t>Click to edit Master title style</a:t>
            </a:r>
          </a:p>
        </p:txBody>
      </p:sp>
      <p:sp>
        <p:nvSpPr>
          <p:cNvPr id="13" name="Picture Placeholder 12">
            <a:extLst>
              <a:ext uri="{FF2B5EF4-FFF2-40B4-BE49-F238E27FC236}">
                <a16:creationId xmlns:a16="http://schemas.microsoft.com/office/drawing/2014/main" id="{791445C8-ACF5-0F42-94DD-1CC1B599396F}"/>
              </a:ext>
            </a:extLst>
          </p:cNvPr>
          <p:cNvSpPr>
            <a:spLocks noGrp="1"/>
          </p:cNvSpPr>
          <p:nvPr>
            <p:ph type="pic" sz="quarter" idx="13" hasCustomPrompt="1"/>
          </p:nvPr>
        </p:nvSpPr>
        <p:spPr>
          <a:xfrm>
            <a:off x="6351" y="0"/>
            <a:ext cx="6089650" cy="6858000"/>
          </a:xfrm>
          <a:prstGeom prst="rect">
            <a:avLst/>
          </a:prstGeom>
        </p:spPr>
        <p:txBody>
          <a:bodyPr/>
          <a:lstStyle/>
          <a:p>
            <a:r>
              <a:rPr lang="en-US" dirty="0"/>
              <a:t>Add a half-page, full-bleed picture here.</a:t>
            </a:r>
          </a:p>
        </p:txBody>
      </p:sp>
      <p:sp>
        <p:nvSpPr>
          <p:cNvPr id="3" name="Rectangle 2">
            <a:extLst>
              <a:ext uri="{FF2B5EF4-FFF2-40B4-BE49-F238E27FC236}">
                <a16:creationId xmlns:a16="http://schemas.microsoft.com/office/drawing/2014/main" id="{6C9351EA-E150-9D4C-B275-1E152CBCA31F}"/>
              </a:ext>
            </a:extLst>
          </p:cNvPr>
          <p:cNvSpPr/>
          <p:nvPr userDrawn="1"/>
        </p:nvSpPr>
        <p:spPr>
          <a:xfrm>
            <a:off x="5748686" y="3945367"/>
            <a:ext cx="6096000" cy="1446550"/>
          </a:xfrm>
          <a:prstGeom prst="rect">
            <a:avLst/>
          </a:prstGeom>
        </p:spPr>
        <p:txBody>
          <a:bodyPr>
            <a:spAutoFit/>
          </a:bodyPr>
          <a:lstStyle/>
          <a:p>
            <a:pPr algn="r"/>
            <a:r>
              <a:rPr lang="en-US" sz="2200" dirty="0">
                <a:effectLst/>
                <a:latin typeface="Proxima Nova Lt" panose="020B0303030502060204" pitchFamily="34" charset="0"/>
              </a:rPr>
              <a:t>Frank Mitloehner, Ph.D.</a:t>
            </a:r>
          </a:p>
          <a:p>
            <a:pPr algn="r"/>
            <a:r>
              <a:rPr lang="en-US" sz="2200" dirty="0">
                <a:effectLst/>
                <a:latin typeface="Proxima Nova Lt" panose="020B0303030502060204" pitchFamily="34" charset="0"/>
              </a:rPr>
              <a:t>Professor &amp; Air Quality Specialist</a:t>
            </a:r>
          </a:p>
          <a:p>
            <a:pPr algn="r"/>
            <a:r>
              <a:rPr lang="en-US" sz="2200" dirty="0">
                <a:effectLst/>
                <a:latin typeface="Proxima Nova Lt" panose="020B0303030502060204" pitchFamily="34" charset="0"/>
              </a:rPr>
              <a:t>Department of Animal Science</a:t>
            </a:r>
          </a:p>
          <a:p>
            <a:pPr algn="r"/>
            <a:r>
              <a:rPr lang="en-US" sz="2200" dirty="0" err="1">
                <a:effectLst/>
                <a:latin typeface="Proxima Nova Lt" panose="020B0303030502060204" pitchFamily="34" charset="0"/>
              </a:rPr>
              <a:t>fmmitloehner@ucdavis.edu</a:t>
            </a:r>
            <a:endParaRPr lang="en-US" sz="2200" dirty="0">
              <a:effectLst/>
              <a:latin typeface="Proxima Nova Lt" panose="020B0303030502060204" pitchFamily="34" charset="0"/>
            </a:endParaRPr>
          </a:p>
        </p:txBody>
      </p:sp>
    </p:spTree>
    <p:extLst>
      <p:ext uri="{BB962C8B-B14F-4D97-AF65-F5344CB8AC3E}">
        <p14:creationId xmlns:p14="http://schemas.microsoft.com/office/powerpoint/2010/main" val="3644801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06649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97262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up Intro Slide">
    <p:spTree>
      <p:nvGrpSpPr>
        <p:cNvPr id="1" name=""/>
        <p:cNvGrpSpPr/>
        <p:nvPr/>
      </p:nvGrpSpPr>
      <p:grpSpPr>
        <a:xfrm>
          <a:off x="0" y="0"/>
          <a:ext cx="0" cy="0"/>
          <a:chOff x="0" y="0"/>
          <a:chExt cx="0" cy="0"/>
        </a:xfrm>
      </p:grpSpPr>
      <p:sp>
        <p:nvSpPr>
          <p:cNvPr id="2" name="Title 1"/>
          <p:cNvSpPr>
            <a:spLocks noGrp="1"/>
          </p:cNvSpPr>
          <p:nvPr>
            <p:ph type="ctrTitle"/>
          </p:nvPr>
        </p:nvSpPr>
        <p:spPr>
          <a:xfrm>
            <a:off x="6930187" y="308009"/>
            <a:ext cx="4683493" cy="3120992"/>
          </a:xfrm>
        </p:spPr>
        <p:txBody>
          <a:bodyPr anchor="b"/>
          <a:lstStyle>
            <a:lvl1pPr algn="r">
              <a:defRPr sz="6000" b="1" i="0">
                <a:solidFill>
                  <a:srgbClr val="002060"/>
                </a:solidFill>
                <a:latin typeface="Proxima Nova Lt" panose="020B050303050206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6574055" y="4042610"/>
            <a:ext cx="5039625" cy="1215189"/>
          </a:xfrm>
          <a:prstGeom prst="rect">
            <a:avLst/>
          </a:prstGeom>
        </p:spPr>
        <p:txBody>
          <a:bodyPr>
            <a:normAutofit/>
          </a:bodyPr>
          <a:lstStyle>
            <a:lvl1pPr marL="0" indent="0" algn="r">
              <a:lnSpc>
                <a:spcPct val="100000"/>
              </a:lnSpc>
              <a:spcBef>
                <a:spcPts val="300"/>
              </a:spcBef>
              <a:buNone/>
              <a:defRPr sz="2000" b="0" i="0">
                <a:latin typeface="Proxima Nova L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Frank Mitloehner, Ph.D.</a:t>
            </a:r>
          </a:p>
          <a:p>
            <a:r>
              <a:rPr lang="en-US" dirty="0"/>
              <a:t>Professor and Air Quality Specialist</a:t>
            </a:r>
          </a:p>
          <a:p>
            <a:r>
              <a:rPr lang="en-US" dirty="0"/>
              <a:t>Department of Animal Science</a:t>
            </a:r>
          </a:p>
        </p:txBody>
      </p:sp>
      <p:sp>
        <p:nvSpPr>
          <p:cNvPr id="13" name="Picture Placeholder 12">
            <a:extLst>
              <a:ext uri="{FF2B5EF4-FFF2-40B4-BE49-F238E27FC236}">
                <a16:creationId xmlns:a16="http://schemas.microsoft.com/office/drawing/2014/main" id="{791445C8-ACF5-0F42-94DD-1CC1B599396F}"/>
              </a:ext>
            </a:extLst>
          </p:cNvPr>
          <p:cNvSpPr>
            <a:spLocks noGrp="1"/>
          </p:cNvSpPr>
          <p:nvPr>
            <p:ph type="pic" sz="quarter" idx="13" hasCustomPrompt="1"/>
          </p:nvPr>
        </p:nvSpPr>
        <p:spPr>
          <a:xfrm>
            <a:off x="0" y="0"/>
            <a:ext cx="6096000" cy="6858000"/>
          </a:xfrm>
          <a:prstGeom prst="rect">
            <a:avLst/>
          </a:prstGeom>
        </p:spPr>
        <p:txBody>
          <a:bodyPr/>
          <a:lstStyle/>
          <a:p>
            <a:r>
              <a:rPr lang="en-US" dirty="0"/>
              <a:t>Add a half-page, full-bleed picture here.</a:t>
            </a:r>
          </a:p>
        </p:txBody>
      </p:sp>
    </p:spTree>
    <p:extLst>
      <p:ext uri="{BB962C8B-B14F-4D97-AF65-F5344CB8AC3E}">
        <p14:creationId xmlns:p14="http://schemas.microsoft.com/office/powerpoint/2010/main" val="877788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logo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526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logo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E9F252-8572-1E44-AEC3-96A7A787C62E}"/>
              </a:ext>
            </a:extLst>
          </p:cNvPr>
          <p:cNvSpPr/>
          <p:nvPr userDrawn="1"/>
        </p:nvSpPr>
        <p:spPr>
          <a:xfrm>
            <a:off x="9384632" y="5467148"/>
            <a:ext cx="2608446" cy="1251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5489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logo lef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62A77-87E8-514B-83D6-E4BB06E7A2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1168678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62A77-87E8-514B-83D6-E4BB06E7A2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4" name="Picture Placeholder 3">
            <a:extLst>
              <a:ext uri="{FF2B5EF4-FFF2-40B4-BE49-F238E27FC236}">
                <a16:creationId xmlns:a16="http://schemas.microsoft.com/office/drawing/2014/main" id="{504A2C9A-8CA6-E548-8955-93DCDC4AF9DA}"/>
              </a:ext>
            </a:extLst>
          </p:cNvPr>
          <p:cNvSpPr>
            <a:spLocks noGrp="1"/>
          </p:cNvSpPr>
          <p:nvPr>
            <p:ph type="pic" sz="quarter" idx="10" hasCustomPrompt="1"/>
          </p:nvPr>
        </p:nvSpPr>
        <p:spPr>
          <a:xfrm rot="10800000">
            <a:off x="5990796" y="24714"/>
            <a:ext cx="6194854" cy="6858001"/>
          </a:xfrm>
          <a:prstGeom prst="homePlate">
            <a:avLst/>
          </a:prstGeom>
        </p:spPr>
        <p:txBody>
          <a:bodyPr/>
          <a:lstStyle/>
          <a:p>
            <a:r>
              <a:rPr lang="en-US" dirty="0"/>
              <a:t>Triangle Picture</a:t>
            </a:r>
          </a:p>
        </p:txBody>
      </p:sp>
      <p:sp>
        <p:nvSpPr>
          <p:cNvPr id="5" name="Text Placeholder 5">
            <a:extLst>
              <a:ext uri="{FF2B5EF4-FFF2-40B4-BE49-F238E27FC236}">
                <a16:creationId xmlns:a16="http://schemas.microsoft.com/office/drawing/2014/main" id="{4B475AE1-6F78-E942-965C-0053FBE2048F}"/>
              </a:ext>
            </a:extLst>
          </p:cNvPr>
          <p:cNvSpPr>
            <a:spLocks noGrp="1"/>
          </p:cNvSpPr>
          <p:nvPr>
            <p:ph type="body" sz="quarter" idx="11" hasCustomPrompt="1"/>
          </p:nvPr>
        </p:nvSpPr>
        <p:spPr>
          <a:xfrm>
            <a:off x="350112" y="271247"/>
            <a:ext cx="5741774" cy="2261887"/>
          </a:xfrm>
          <a:prstGeom prst="rect">
            <a:avLst/>
          </a:prstGeom>
        </p:spPr>
        <p:txBody>
          <a:bodyPr>
            <a:normAutofit/>
          </a:bodyPr>
          <a:lstStyle>
            <a:lvl1pPr>
              <a:defRPr sz="2400">
                <a:solidFill>
                  <a:srgbClr val="002060"/>
                </a:solidFill>
                <a:latin typeface="Proxima Nova Rg" panose="020B0503030502060204" pitchFamily="34" charset="0"/>
              </a:defRPr>
            </a:lvl1pPr>
          </a:lstStyle>
          <a:p>
            <a:pPr lvl="0"/>
            <a:r>
              <a:rPr lang="en-US" dirty="0"/>
              <a:t>Text</a:t>
            </a:r>
          </a:p>
        </p:txBody>
      </p:sp>
    </p:spTree>
    <p:extLst>
      <p:ext uri="{BB962C8B-B14F-4D97-AF65-F5344CB8AC3E}">
        <p14:creationId xmlns:p14="http://schemas.microsoft.com/office/powerpoint/2010/main" val="358705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62A77-87E8-514B-83D6-E4BB06E7A2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4" name="Picture Placeholder 3">
            <a:extLst>
              <a:ext uri="{FF2B5EF4-FFF2-40B4-BE49-F238E27FC236}">
                <a16:creationId xmlns:a16="http://schemas.microsoft.com/office/drawing/2014/main" id="{8984E5E6-5732-4143-9C59-DF574E79C156}"/>
              </a:ext>
            </a:extLst>
          </p:cNvPr>
          <p:cNvSpPr>
            <a:spLocks noGrp="1"/>
          </p:cNvSpPr>
          <p:nvPr>
            <p:ph type="pic" sz="quarter" idx="10" hasCustomPrompt="1"/>
          </p:nvPr>
        </p:nvSpPr>
        <p:spPr>
          <a:xfrm>
            <a:off x="6096000" y="0"/>
            <a:ext cx="6089650" cy="6858000"/>
          </a:xfrm>
        </p:spPr>
        <p:txBody>
          <a:bodyPr/>
          <a:lstStyle/>
          <a:p>
            <a:r>
              <a:rPr lang="en-US" dirty="0"/>
              <a:t>Full-bleed half-page photo</a:t>
            </a:r>
          </a:p>
        </p:txBody>
      </p:sp>
      <p:sp>
        <p:nvSpPr>
          <p:cNvPr id="6" name="Text Placeholder 5">
            <a:extLst>
              <a:ext uri="{FF2B5EF4-FFF2-40B4-BE49-F238E27FC236}">
                <a16:creationId xmlns:a16="http://schemas.microsoft.com/office/drawing/2014/main" id="{5B415489-1B89-344E-9414-C31F69A4A702}"/>
              </a:ext>
            </a:extLst>
          </p:cNvPr>
          <p:cNvSpPr>
            <a:spLocks noGrp="1"/>
          </p:cNvSpPr>
          <p:nvPr>
            <p:ph type="body" sz="quarter" idx="11" hasCustomPrompt="1"/>
          </p:nvPr>
        </p:nvSpPr>
        <p:spPr>
          <a:xfrm>
            <a:off x="642551" y="172909"/>
            <a:ext cx="4893276" cy="4312594"/>
          </a:xfrm>
        </p:spPr>
        <p:txBody>
          <a:bodyPr/>
          <a:lstStyle>
            <a:lvl1pPr>
              <a:defRPr>
                <a:solidFill>
                  <a:srgbClr val="002060"/>
                </a:solidFill>
                <a:latin typeface="Proxima Nova Rg" panose="020B0503030502060204" pitchFamily="34" charset="0"/>
              </a:defRPr>
            </a:lvl1pPr>
          </a:lstStyle>
          <a:p>
            <a:pPr lvl="0"/>
            <a:r>
              <a:rPr lang="en-US" dirty="0"/>
              <a:t>Text</a:t>
            </a:r>
          </a:p>
        </p:txBody>
      </p:sp>
    </p:spTree>
    <p:extLst>
      <p:ext uri="{BB962C8B-B14F-4D97-AF65-F5344CB8AC3E}">
        <p14:creationId xmlns:p14="http://schemas.microsoft.com/office/powerpoint/2010/main" val="1346298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DB39F-C4A9-6F40-8F71-78F64DFD89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223190" cy="6882714"/>
          </a:xfrm>
          <a:prstGeom prst="rect">
            <a:avLst/>
          </a:prstGeom>
        </p:spPr>
      </p:pic>
    </p:spTree>
    <p:extLst>
      <p:ext uri="{BB962C8B-B14F-4D97-AF65-F5344CB8AC3E}">
        <p14:creationId xmlns:p14="http://schemas.microsoft.com/office/powerpoint/2010/main" val="1315327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702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itt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987E97-C625-C64F-8FAC-B429686E9B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223190" cy="6882714"/>
          </a:xfrm>
          <a:prstGeom prst="rect">
            <a:avLst/>
          </a:prstGeom>
        </p:spPr>
      </p:pic>
    </p:spTree>
    <p:extLst>
      <p:ext uri="{BB962C8B-B14F-4D97-AF65-F5344CB8AC3E}">
        <p14:creationId xmlns:p14="http://schemas.microsoft.com/office/powerpoint/2010/main" val="4060654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067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52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o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C4329A-4AB2-2C4E-A999-6C068E29D9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289024" cy="6919784"/>
          </a:xfrm>
          <a:prstGeom prst="rect">
            <a:avLst/>
          </a:prstGeom>
        </p:spPr>
      </p:pic>
    </p:spTree>
    <p:extLst>
      <p:ext uri="{BB962C8B-B14F-4D97-AF65-F5344CB8AC3E}">
        <p14:creationId xmlns:p14="http://schemas.microsoft.com/office/powerpoint/2010/main" val="2837711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siz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7B2E25-8DEA-C24D-AC25-1FBD0D7FF9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338" y="3089709"/>
            <a:ext cx="6435799" cy="3623912"/>
          </a:xfrm>
          <a:prstGeom prst="rect">
            <a:avLst/>
          </a:prstGeom>
        </p:spPr>
      </p:pic>
      <p:sp>
        <p:nvSpPr>
          <p:cNvPr id="8" name="Picture Placeholder 7">
            <a:extLst>
              <a:ext uri="{FF2B5EF4-FFF2-40B4-BE49-F238E27FC236}">
                <a16:creationId xmlns:a16="http://schemas.microsoft.com/office/drawing/2014/main" id="{C362869F-FDED-E743-86A0-EB30166988AD}"/>
              </a:ext>
            </a:extLst>
          </p:cNvPr>
          <p:cNvSpPr>
            <a:spLocks noGrp="1"/>
          </p:cNvSpPr>
          <p:nvPr>
            <p:ph type="pic" sz="quarter" idx="10" hasCustomPrompt="1"/>
          </p:nvPr>
        </p:nvSpPr>
        <p:spPr>
          <a:xfrm>
            <a:off x="1037949" y="238206"/>
            <a:ext cx="10138677" cy="5703005"/>
          </a:xfrm>
          <a:prstGeom prst="rect">
            <a:avLst/>
          </a:prstGeom>
        </p:spPr>
        <p:txBody>
          <a:bodyPr/>
          <a:lstStyle/>
          <a:p>
            <a:r>
              <a:rPr lang="en-US" dirty="0"/>
              <a:t>Full-slide picture</a:t>
            </a:r>
          </a:p>
          <a:p>
            <a:endParaRPr lang="en-US" dirty="0"/>
          </a:p>
        </p:txBody>
      </p:sp>
    </p:spTree>
    <p:extLst>
      <p:ext uri="{BB962C8B-B14F-4D97-AF65-F5344CB8AC3E}">
        <p14:creationId xmlns:p14="http://schemas.microsoft.com/office/powerpoint/2010/main" val="265784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1165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589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92975B4-5ED6-3C43-8F7D-FDD4561C5470}"/>
              </a:ext>
            </a:extLst>
          </p:cNvPr>
          <p:cNvSpPr>
            <a:spLocks noGrp="1"/>
          </p:cNvSpPr>
          <p:nvPr>
            <p:ph type="pic" sz="quarter" idx="10" hasCustomPrompt="1"/>
          </p:nvPr>
        </p:nvSpPr>
        <p:spPr>
          <a:xfrm>
            <a:off x="-98853" y="-1"/>
            <a:ext cx="6194854" cy="6858001"/>
          </a:xfrm>
          <a:prstGeom prst="homePlate">
            <a:avLst/>
          </a:prstGeom>
        </p:spPr>
        <p:txBody>
          <a:bodyPr/>
          <a:lstStyle/>
          <a:p>
            <a:r>
              <a:rPr lang="en-US" dirty="0"/>
              <a:t>Triangle Picture</a:t>
            </a:r>
          </a:p>
        </p:txBody>
      </p:sp>
      <p:sp>
        <p:nvSpPr>
          <p:cNvPr id="6" name="Text Placeholder 5">
            <a:extLst>
              <a:ext uri="{FF2B5EF4-FFF2-40B4-BE49-F238E27FC236}">
                <a16:creationId xmlns:a16="http://schemas.microsoft.com/office/drawing/2014/main" id="{9E7853C6-148A-6245-B2BD-EC179EF9487B}"/>
              </a:ext>
            </a:extLst>
          </p:cNvPr>
          <p:cNvSpPr>
            <a:spLocks noGrp="1"/>
          </p:cNvSpPr>
          <p:nvPr>
            <p:ph type="body" sz="quarter" idx="11" hasCustomPrompt="1"/>
          </p:nvPr>
        </p:nvSpPr>
        <p:spPr>
          <a:xfrm>
            <a:off x="6095999" y="320674"/>
            <a:ext cx="5741774" cy="2261887"/>
          </a:xfrm>
          <a:prstGeom prst="rect">
            <a:avLst/>
          </a:prstGeom>
        </p:spPr>
        <p:txBody>
          <a:bodyPr>
            <a:normAutofit/>
          </a:bodyPr>
          <a:lstStyle>
            <a:lvl1pPr>
              <a:defRPr sz="2400">
                <a:solidFill>
                  <a:srgbClr val="002060"/>
                </a:solidFill>
                <a:latin typeface="Proxima Nova Rg" panose="020B0503030502060204" pitchFamily="34" charset="0"/>
              </a:defRPr>
            </a:lvl1pPr>
          </a:lstStyle>
          <a:p>
            <a:pPr lvl="0"/>
            <a:r>
              <a:rPr lang="en-US" dirty="0"/>
              <a:t>Text</a:t>
            </a:r>
          </a:p>
        </p:txBody>
      </p:sp>
    </p:spTree>
    <p:extLst>
      <p:ext uri="{BB962C8B-B14F-4D97-AF65-F5344CB8AC3E}">
        <p14:creationId xmlns:p14="http://schemas.microsoft.com/office/powerpoint/2010/main" val="1187012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EC9BF1-E635-BC4B-833B-72BDDE8C8417}"/>
              </a:ext>
            </a:extLst>
          </p:cNvPr>
          <p:cNvSpPr>
            <a:spLocks noGrp="1"/>
          </p:cNvSpPr>
          <p:nvPr>
            <p:ph type="body" sz="quarter" idx="10" hasCustomPrompt="1"/>
          </p:nvPr>
        </p:nvSpPr>
        <p:spPr>
          <a:xfrm>
            <a:off x="269874" y="336550"/>
            <a:ext cx="5826125" cy="3092450"/>
          </a:xfrm>
          <a:prstGeom prst="rect">
            <a:avLst/>
          </a:prstGeom>
        </p:spPr>
        <p:txBody>
          <a:bodyPr>
            <a:normAutofit/>
          </a:bodyPr>
          <a:lstStyle>
            <a:lvl1pPr>
              <a:defRPr sz="4400">
                <a:solidFill>
                  <a:srgbClr val="00B0F0"/>
                </a:solidFill>
                <a:latin typeface="Proxima Nova Rg" panose="020B0503030502060204" pitchFamily="34" charset="0"/>
              </a:defRPr>
            </a:lvl1pPr>
          </a:lstStyle>
          <a:p>
            <a:pPr lvl="0"/>
            <a:r>
              <a:rPr lang="en-US" dirty="0"/>
              <a:t>Big one-line idea. </a:t>
            </a:r>
          </a:p>
        </p:txBody>
      </p:sp>
    </p:spTree>
    <p:extLst>
      <p:ext uri="{BB962C8B-B14F-4D97-AF65-F5344CB8AC3E}">
        <p14:creationId xmlns:p14="http://schemas.microsoft.com/office/powerpoint/2010/main" val="1959727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DD89DE-C343-BC40-B6D0-2186926386C7}"/>
              </a:ext>
            </a:extLst>
          </p:cNvPr>
          <p:cNvSpPr>
            <a:spLocks noGrp="1"/>
          </p:cNvSpPr>
          <p:nvPr>
            <p:ph type="pic" sz="quarter" idx="10" hasCustomPrompt="1"/>
          </p:nvPr>
        </p:nvSpPr>
        <p:spPr>
          <a:xfrm>
            <a:off x="-66675" y="0"/>
            <a:ext cx="6162675" cy="6858000"/>
          </a:xfrm>
          <a:prstGeom prst="rect">
            <a:avLst/>
          </a:prstGeom>
        </p:spPr>
        <p:txBody>
          <a:bodyPr/>
          <a:lstStyle/>
          <a:p>
            <a:r>
              <a:rPr lang="en-US" dirty="0"/>
              <a:t>Full Bleed half-page photo.</a:t>
            </a:r>
          </a:p>
        </p:txBody>
      </p:sp>
      <p:sp>
        <p:nvSpPr>
          <p:cNvPr id="5" name="Text Placeholder 4">
            <a:extLst>
              <a:ext uri="{FF2B5EF4-FFF2-40B4-BE49-F238E27FC236}">
                <a16:creationId xmlns:a16="http://schemas.microsoft.com/office/drawing/2014/main" id="{DD2AB02C-522A-9546-BCBE-91C21351617F}"/>
              </a:ext>
            </a:extLst>
          </p:cNvPr>
          <p:cNvSpPr>
            <a:spLocks noGrp="1"/>
          </p:cNvSpPr>
          <p:nvPr>
            <p:ph type="body" sz="quarter" idx="11" hasCustomPrompt="1"/>
          </p:nvPr>
        </p:nvSpPr>
        <p:spPr>
          <a:xfrm>
            <a:off x="6467475" y="163513"/>
            <a:ext cx="5545138" cy="3849687"/>
          </a:xfrm>
          <a:prstGeom prst="rect">
            <a:avLst/>
          </a:prstGeom>
        </p:spPr>
        <p:txBody>
          <a:bodyPr/>
          <a:lstStyle>
            <a:lvl1pPr>
              <a:defRPr>
                <a:solidFill>
                  <a:srgbClr val="002060"/>
                </a:solidFill>
                <a:latin typeface="Proxima Nova Rg" panose="020B0503030502060204" pitchFamily="34" charset="0"/>
              </a:defRPr>
            </a:lvl1pPr>
          </a:lstStyle>
          <a:p>
            <a:pPr lvl="0"/>
            <a:r>
              <a:rPr lang="en-US" dirty="0"/>
              <a:t>TEXT</a:t>
            </a:r>
          </a:p>
        </p:txBody>
      </p:sp>
    </p:spTree>
    <p:extLst>
      <p:ext uri="{BB962C8B-B14F-4D97-AF65-F5344CB8AC3E}">
        <p14:creationId xmlns:p14="http://schemas.microsoft.com/office/powerpoint/2010/main" val="3846425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5C930-0F03-A142-B0D0-C85AB3A44800}" type="datetimeFigureOut">
              <a:rPr lang="en-US" smtClean="0"/>
              <a:t>1/20/2025</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059B0-E6AE-6F4F-9045-564FEBA02879}" type="slidenum">
              <a:rPr lang="en-US" smtClean="0"/>
              <a:t>‹#›</a:t>
            </a:fld>
            <a:endParaRPr lang="en-US"/>
          </a:p>
        </p:txBody>
      </p:sp>
      <p:pic>
        <p:nvPicPr>
          <p:cNvPr id="9" name="Picture 8">
            <a:extLst>
              <a:ext uri="{FF2B5EF4-FFF2-40B4-BE49-F238E27FC236}">
                <a16:creationId xmlns:a16="http://schemas.microsoft.com/office/drawing/2014/main" id="{F8B214DD-9E47-D941-9DB0-67183E434E4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389306848"/>
      </p:ext>
    </p:extLst>
  </p:cSld>
  <p:clrMap bg1="lt1" tx1="dk1" bg2="lt2" tx2="dk2" accent1="accent1" accent2="accent2" accent3="accent3" accent4="accent4" accent5="accent5" accent6="accent6" hlink="hlink" folHlink="folHlink"/>
  <p:sldLayoutIdLst>
    <p:sldLayoutId id="2147483700" r:id="rId1"/>
    <p:sldLayoutId id="2147483686" r:id="rId2"/>
    <p:sldLayoutId id="2147483696" r:id="rId3"/>
    <p:sldLayoutId id="2147483687" r:id="rId4"/>
    <p:sldLayoutId id="2147483688" r:id="rId5"/>
    <p:sldLayoutId id="2147483689" r:id="rId6"/>
    <p:sldLayoutId id="2147483698" r:id="rId7"/>
    <p:sldLayoutId id="2147483691" r:id="rId8"/>
    <p:sldLayoutId id="2147483697" r:id="rId9"/>
    <p:sldLayoutId id="2147483692" r:id="rId10"/>
    <p:sldLayoutId id="2147483693" r:id="rId11"/>
    <p:sldLayoutId id="2147483685" r:id="rId12"/>
    <p:sldLayoutId id="2147483690" r:id="rId13"/>
    <p:sldLayoutId id="2147483704" r:id="rId14"/>
    <p:sldLayoutId id="2147483699" r:id="rId15"/>
    <p:sldLayoutId id="2147483703" r:id="rId16"/>
    <p:sldLayoutId id="2147483702" r:id="rId17"/>
    <p:sldLayoutId id="2147483701" r:id="rId18"/>
    <p:sldLayoutId id="2147483694" r:id="rId19"/>
    <p:sldLayoutId id="2147483695" r:id="rId20"/>
    <p:sldLayoutId id="214748370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oxfordmartin.ox.ac.uk/downloads/reports/Climate-metrics-for-ruminant-livestock.pdf%C2%A0" TargetMode="Externa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4060/cc9029en" TargetMode="External"/><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4060/cc9029en" TargetMode="Externa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www.oxfordmartin.ox.ac.uk/downloads/reports/Climate-metrics-for-ruminant-livestock.pdf%C2%A0" TargetMode="External"/><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www.epa.gov/ghgemissions/sources-greenhouse-gas-emissions#colorbox-hidden"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hyperlink" Target="https://www.epa.gov/ghgemissions/sources-greenhouse-gas-emission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ows with a tag on their ear&#10;&#10;Description automatically generated">
            <a:extLst>
              <a:ext uri="{FF2B5EF4-FFF2-40B4-BE49-F238E27FC236}">
                <a16:creationId xmlns:a16="http://schemas.microsoft.com/office/drawing/2014/main" id="{C2B4958E-3DB3-AD6A-1E29-2B23D4D11B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3820"/>
          </a:xfrm>
          <a:prstGeom prst="rect">
            <a:avLst/>
          </a:prstGeom>
        </p:spPr>
      </p:pic>
    </p:spTree>
    <p:extLst>
      <p:ext uri="{BB962C8B-B14F-4D97-AF65-F5344CB8AC3E}">
        <p14:creationId xmlns:p14="http://schemas.microsoft.com/office/powerpoint/2010/main" val="77900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5614D08-C004-DC40-AC07-BE9E05FC63E9}"/>
              </a:ext>
            </a:extLst>
          </p:cNvPr>
          <p:cNvSpPr txBox="1">
            <a:spLocks/>
          </p:cNvSpPr>
          <p:nvPr/>
        </p:nvSpPr>
        <p:spPr>
          <a:xfrm>
            <a:off x="969462" y="394695"/>
            <a:ext cx="7899094" cy="10612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0070C0"/>
                </a:solidFill>
                <a:latin typeface="Proxima Nova Lt" panose="020B0503030502060204" pitchFamily="34" charset="0"/>
              </a:rPr>
              <a:t>Half-Life of Main </a:t>
            </a:r>
          </a:p>
          <a:p>
            <a:pPr marL="0" indent="0" algn="ctr">
              <a:buFont typeface="Arial" panose="020B0604020202020204" pitchFamily="34" charset="0"/>
              <a:buNone/>
            </a:pPr>
            <a:r>
              <a:rPr lang="en-US" sz="3600" b="1" dirty="0">
                <a:solidFill>
                  <a:srgbClr val="0070C0"/>
                </a:solidFill>
                <a:latin typeface="Proxima Nova Lt" panose="020B0503030502060204" pitchFamily="34" charset="0"/>
              </a:rPr>
              <a:t>Greenhouse Gases in Years</a:t>
            </a:r>
          </a:p>
        </p:txBody>
      </p:sp>
      <p:sp>
        <p:nvSpPr>
          <p:cNvPr id="3" name="TextBox 2">
            <a:extLst>
              <a:ext uri="{FF2B5EF4-FFF2-40B4-BE49-F238E27FC236}">
                <a16:creationId xmlns:a16="http://schemas.microsoft.com/office/drawing/2014/main" id="{C6C68F17-0EFC-BA44-BF1E-A6B8B1DCEAC4}"/>
              </a:ext>
            </a:extLst>
          </p:cNvPr>
          <p:cNvSpPr txBox="1"/>
          <p:nvPr/>
        </p:nvSpPr>
        <p:spPr>
          <a:xfrm>
            <a:off x="1406537" y="1997839"/>
            <a:ext cx="7024944" cy="2862322"/>
          </a:xfrm>
          <a:prstGeom prst="rect">
            <a:avLst/>
          </a:prstGeom>
          <a:noFill/>
        </p:spPr>
        <p:txBody>
          <a:bodyPr wrap="square" rtlCol="0">
            <a:spAutoFit/>
          </a:bodyPr>
          <a:lstStyle/>
          <a:p>
            <a:r>
              <a:rPr lang="en-US" sz="3600" dirty="0">
                <a:latin typeface="Proxima Nova Lt" panose="020B0303030502060204" pitchFamily="34" charset="0"/>
              </a:rPr>
              <a:t>Carbon Dioxide (CO</a:t>
            </a:r>
            <a:r>
              <a:rPr lang="en-US" sz="3600" baseline="-25000" dirty="0">
                <a:latin typeface="Proxima Nova Lt" panose="020B0303030502060204" pitchFamily="34" charset="0"/>
              </a:rPr>
              <a:t>2</a:t>
            </a:r>
            <a:r>
              <a:rPr lang="en-US" sz="3600" dirty="0">
                <a:latin typeface="Proxima Nova Lt" panose="020B0303030502060204" pitchFamily="34" charset="0"/>
              </a:rPr>
              <a:t>)		1,000</a:t>
            </a:r>
          </a:p>
          <a:p>
            <a:endParaRPr lang="en-US" sz="3600" dirty="0">
              <a:latin typeface="Proxima Nova Lt" panose="020B0303030502060204" pitchFamily="34" charset="0"/>
            </a:endParaRPr>
          </a:p>
          <a:p>
            <a:r>
              <a:rPr lang="en-US" sz="3600" dirty="0">
                <a:latin typeface="Proxima Nova Lt" panose="020B0303030502060204" pitchFamily="34" charset="0"/>
              </a:rPr>
              <a:t>Methane (CH</a:t>
            </a:r>
            <a:r>
              <a:rPr lang="en-US" sz="3600" baseline="-25000" dirty="0">
                <a:latin typeface="Proxima Nova Lt" panose="020B0303030502060204" pitchFamily="34" charset="0"/>
              </a:rPr>
              <a:t>4</a:t>
            </a:r>
            <a:r>
              <a:rPr lang="en-US" sz="3600" dirty="0">
                <a:latin typeface="Proxima Nova Lt" panose="020B0303030502060204" pitchFamily="34" charset="0"/>
              </a:rPr>
              <a:t>)			12</a:t>
            </a:r>
          </a:p>
          <a:p>
            <a:endParaRPr lang="en-US" sz="3600" dirty="0">
              <a:latin typeface="Proxima Nova Lt" panose="020B0303030502060204" pitchFamily="34" charset="0"/>
            </a:endParaRPr>
          </a:p>
          <a:p>
            <a:r>
              <a:rPr lang="en-US" sz="3600" dirty="0">
                <a:latin typeface="Proxima Nova Lt" panose="020B0303030502060204" pitchFamily="34" charset="0"/>
              </a:rPr>
              <a:t>Nitrous Oxide (N</a:t>
            </a:r>
            <a:r>
              <a:rPr lang="en-US" sz="3600" baseline="-25000" dirty="0">
                <a:latin typeface="Proxima Nova Lt" panose="020B0303030502060204" pitchFamily="34" charset="0"/>
              </a:rPr>
              <a:t>2</a:t>
            </a:r>
            <a:r>
              <a:rPr lang="en-US" sz="3600" dirty="0">
                <a:latin typeface="Proxima Nova Lt" panose="020B0303030502060204" pitchFamily="34" charset="0"/>
              </a:rPr>
              <a:t>O)		110</a:t>
            </a:r>
          </a:p>
        </p:txBody>
      </p:sp>
      <p:pic>
        <p:nvPicPr>
          <p:cNvPr id="4" name="Picture 3">
            <a:extLst>
              <a:ext uri="{FF2B5EF4-FFF2-40B4-BE49-F238E27FC236}">
                <a16:creationId xmlns:a16="http://schemas.microsoft.com/office/drawing/2014/main" id="{69E24E00-6185-F14F-86F3-98FDF733CA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1857" y="0"/>
            <a:ext cx="5486400" cy="6858000"/>
          </a:xfrm>
          <a:prstGeom prst="rect">
            <a:avLst/>
          </a:prstGeom>
        </p:spPr>
      </p:pic>
    </p:spTree>
    <p:extLst>
      <p:ext uri="{BB962C8B-B14F-4D97-AF65-F5344CB8AC3E}">
        <p14:creationId xmlns:p14="http://schemas.microsoft.com/office/powerpoint/2010/main" val="406775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CF9CC4-F044-9844-BA7D-0C87CAE57634}"/>
              </a:ext>
            </a:extLst>
          </p:cNvPr>
          <p:cNvPicPr>
            <a:picLocks noChangeAspect="1"/>
          </p:cNvPicPr>
          <p:nvPr/>
        </p:nvPicPr>
        <p:blipFill>
          <a:blip r:embed="rId3"/>
          <a:srcRect/>
          <a:stretch/>
        </p:blipFill>
        <p:spPr>
          <a:xfrm>
            <a:off x="-28833" y="0"/>
            <a:ext cx="12220833" cy="6874219"/>
          </a:xfrm>
          <a:prstGeom prst="rect">
            <a:avLst/>
          </a:prstGeom>
        </p:spPr>
      </p:pic>
      <p:pic>
        <p:nvPicPr>
          <p:cNvPr id="11" name="Picture 10">
            <a:extLst>
              <a:ext uri="{FF2B5EF4-FFF2-40B4-BE49-F238E27FC236}">
                <a16:creationId xmlns:a16="http://schemas.microsoft.com/office/drawing/2014/main" id="{E33ECC0E-2AF0-EC45-8707-987962989B73}"/>
              </a:ext>
            </a:extLst>
          </p:cNvPr>
          <p:cNvPicPr>
            <a:picLocks noChangeAspect="1"/>
          </p:cNvPicPr>
          <p:nvPr/>
        </p:nvPicPr>
        <p:blipFill>
          <a:blip r:embed="rId4"/>
          <a:srcRect/>
          <a:stretch/>
        </p:blipFill>
        <p:spPr>
          <a:xfrm>
            <a:off x="0" y="-16218"/>
            <a:ext cx="12220831" cy="6874218"/>
          </a:xfrm>
          <a:prstGeom prst="rect">
            <a:avLst/>
          </a:prstGeom>
        </p:spPr>
      </p:pic>
    </p:spTree>
    <p:extLst>
      <p:ext uri="{BB962C8B-B14F-4D97-AF65-F5344CB8AC3E}">
        <p14:creationId xmlns:p14="http://schemas.microsoft.com/office/powerpoint/2010/main" val="168666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id="{255CFB90-DFA6-BEDD-579A-0B7DC17B84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499" t="32785" r="23147" b="9843"/>
          <a:stretch/>
        </p:blipFill>
        <p:spPr>
          <a:xfrm>
            <a:off x="2467032" y="1230683"/>
            <a:ext cx="7257935" cy="4396634"/>
          </a:xfrm>
          <a:prstGeom prst="rect">
            <a:avLst/>
          </a:prstGeom>
        </p:spPr>
      </p:pic>
      <p:sp>
        <p:nvSpPr>
          <p:cNvPr id="9" name="TextBox 8">
            <a:extLst>
              <a:ext uri="{FF2B5EF4-FFF2-40B4-BE49-F238E27FC236}">
                <a16:creationId xmlns:a16="http://schemas.microsoft.com/office/drawing/2014/main" id="{309E1D13-10F2-1822-1FEA-385D3394B9EB}"/>
              </a:ext>
            </a:extLst>
          </p:cNvPr>
          <p:cNvSpPr txBox="1"/>
          <p:nvPr/>
        </p:nvSpPr>
        <p:spPr>
          <a:xfrm>
            <a:off x="2467032" y="5627317"/>
            <a:ext cx="6100174" cy="369332"/>
          </a:xfrm>
          <a:prstGeom prst="rect">
            <a:avLst/>
          </a:prstGeom>
          <a:noFill/>
        </p:spPr>
        <p:txBody>
          <a:bodyPr wrap="square">
            <a:spAutoFit/>
          </a:bodyPr>
          <a:lstStyle/>
          <a:p>
            <a:r>
              <a:rPr lang="en-US" sz="1800" b="1" dirty="0">
                <a:latin typeface="Proxima Nova Lt" panose="020B0503030502060204" pitchFamily="34" charset="0"/>
              </a:rPr>
              <a:t>CO2 </a:t>
            </a:r>
            <a:endParaRPr lang="en-US" dirty="0"/>
          </a:p>
        </p:txBody>
      </p:sp>
    </p:spTree>
    <p:extLst>
      <p:ext uri="{BB962C8B-B14F-4D97-AF65-F5344CB8AC3E}">
        <p14:creationId xmlns:p14="http://schemas.microsoft.com/office/powerpoint/2010/main" val="4130828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09E1D13-10F2-1822-1FEA-385D3394B9EB}"/>
              </a:ext>
            </a:extLst>
          </p:cNvPr>
          <p:cNvSpPr txBox="1"/>
          <p:nvPr/>
        </p:nvSpPr>
        <p:spPr>
          <a:xfrm>
            <a:off x="2467032" y="5627317"/>
            <a:ext cx="6100174" cy="369332"/>
          </a:xfrm>
          <a:prstGeom prst="rect">
            <a:avLst/>
          </a:prstGeom>
          <a:noFill/>
        </p:spPr>
        <p:txBody>
          <a:bodyPr wrap="square">
            <a:spAutoFit/>
          </a:bodyPr>
          <a:lstStyle/>
          <a:p>
            <a:r>
              <a:rPr lang="en-US" sz="1800" b="1" dirty="0">
                <a:latin typeface="Proxima Nova Lt" panose="020B0503030502060204" pitchFamily="34" charset="0"/>
              </a:rPr>
              <a:t>CH4 </a:t>
            </a:r>
            <a:endParaRPr lang="en-US" dirty="0"/>
          </a:p>
        </p:txBody>
      </p:sp>
      <p:pic>
        <p:nvPicPr>
          <p:cNvPr id="5" name="Picture 4" descr="Background pattern&#10;&#10;Description automatically generated">
            <a:extLst>
              <a:ext uri="{FF2B5EF4-FFF2-40B4-BE49-F238E27FC236}">
                <a16:creationId xmlns:a16="http://schemas.microsoft.com/office/drawing/2014/main" id="{66F97439-461B-BF1F-AF29-113970F86F75}"/>
              </a:ext>
            </a:extLst>
          </p:cNvPr>
          <p:cNvPicPr>
            <a:picLocks noChangeAspect="1"/>
          </p:cNvPicPr>
          <p:nvPr/>
        </p:nvPicPr>
        <p:blipFill>
          <a:blip r:embed="rId2"/>
          <a:stretch>
            <a:fillRect/>
          </a:stretch>
        </p:blipFill>
        <p:spPr>
          <a:xfrm>
            <a:off x="2467032" y="1272805"/>
            <a:ext cx="7639494" cy="4354512"/>
          </a:xfrm>
          <a:prstGeom prst="rect">
            <a:avLst/>
          </a:prstGeom>
        </p:spPr>
      </p:pic>
    </p:spTree>
    <p:extLst>
      <p:ext uri="{BB962C8B-B14F-4D97-AF65-F5344CB8AC3E}">
        <p14:creationId xmlns:p14="http://schemas.microsoft.com/office/powerpoint/2010/main" val="2258897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A577966-F0EC-4F46-AE9A-AD8912C26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 y="0"/>
            <a:ext cx="12190109" cy="6857999"/>
          </a:xfrm>
          <a:prstGeom prst="rect">
            <a:avLst/>
          </a:prstGeom>
        </p:spPr>
      </p:pic>
      <p:pic>
        <p:nvPicPr>
          <p:cNvPr id="14" name="Picture 13">
            <a:extLst>
              <a:ext uri="{FF2B5EF4-FFF2-40B4-BE49-F238E27FC236}">
                <a16:creationId xmlns:a16="http://schemas.microsoft.com/office/drawing/2014/main" id="{4E45509F-25BB-5149-A6B0-02FC1FE867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2" y="0"/>
            <a:ext cx="12190107" cy="6857999"/>
          </a:xfrm>
          <a:prstGeom prst="rect">
            <a:avLst/>
          </a:prstGeom>
        </p:spPr>
      </p:pic>
      <p:pic>
        <p:nvPicPr>
          <p:cNvPr id="16" name="Picture 15">
            <a:extLst>
              <a:ext uri="{FF2B5EF4-FFF2-40B4-BE49-F238E27FC236}">
                <a16:creationId xmlns:a16="http://schemas.microsoft.com/office/drawing/2014/main" id="{77B70FF0-95C5-714C-8C15-02109C2F9A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0"/>
            <a:ext cx="12190109" cy="6858000"/>
          </a:xfrm>
          <a:prstGeom prst="rect">
            <a:avLst/>
          </a:prstGeom>
        </p:spPr>
      </p:pic>
      <p:pic>
        <p:nvPicPr>
          <p:cNvPr id="18" name="Picture 17">
            <a:extLst>
              <a:ext uri="{FF2B5EF4-FFF2-40B4-BE49-F238E27FC236}">
                <a16:creationId xmlns:a16="http://schemas.microsoft.com/office/drawing/2014/main" id="{BBCBFD86-A55D-A54B-9956-F4DFE0F9B6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0109" cy="6858000"/>
          </a:xfrm>
          <a:prstGeom prst="rect">
            <a:avLst/>
          </a:prstGeom>
        </p:spPr>
      </p:pic>
      <p:pic>
        <p:nvPicPr>
          <p:cNvPr id="4" name="Picture 3">
            <a:extLst>
              <a:ext uri="{FF2B5EF4-FFF2-40B4-BE49-F238E27FC236}">
                <a16:creationId xmlns:a16="http://schemas.microsoft.com/office/drawing/2014/main" id="{613E3EF7-8433-654E-8D03-BA9990DC4C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5" y="0"/>
            <a:ext cx="12190109" cy="6858000"/>
          </a:xfrm>
          <a:prstGeom prst="rect">
            <a:avLst/>
          </a:prstGeom>
        </p:spPr>
      </p:pic>
      <p:pic>
        <p:nvPicPr>
          <p:cNvPr id="22" name="Picture 21">
            <a:extLst>
              <a:ext uri="{FF2B5EF4-FFF2-40B4-BE49-F238E27FC236}">
                <a16:creationId xmlns:a16="http://schemas.microsoft.com/office/drawing/2014/main" id="{782D90D9-C48A-F145-8DE4-98B5D5806F1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5" y="0"/>
            <a:ext cx="12190109" cy="6858000"/>
          </a:xfrm>
          <a:prstGeom prst="rect">
            <a:avLst/>
          </a:prstGeom>
        </p:spPr>
      </p:pic>
      <p:pic>
        <p:nvPicPr>
          <p:cNvPr id="3" name="Picture 2">
            <a:extLst>
              <a:ext uri="{FF2B5EF4-FFF2-40B4-BE49-F238E27FC236}">
                <a16:creationId xmlns:a16="http://schemas.microsoft.com/office/drawing/2014/main" id="{F835257A-E0E4-FE4B-B3EC-EAC058CD010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5" y="0"/>
            <a:ext cx="12190109" cy="6858000"/>
          </a:xfrm>
          <a:prstGeom prst="rect">
            <a:avLst/>
          </a:prstGeom>
        </p:spPr>
      </p:pic>
    </p:spTree>
    <p:extLst>
      <p:ext uri="{BB962C8B-B14F-4D97-AF65-F5344CB8AC3E}">
        <p14:creationId xmlns:p14="http://schemas.microsoft.com/office/powerpoint/2010/main" val="387741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4A3E6-A540-5C4C-B063-10D7EC47B0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303211" cy="6920556"/>
          </a:xfrm>
          <a:prstGeom prst="rect">
            <a:avLst/>
          </a:prstGeom>
        </p:spPr>
      </p:pic>
    </p:spTree>
    <p:extLst>
      <p:ext uri="{BB962C8B-B14F-4D97-AF65-F5344CB8AC3E}">
        <p14:creationId xmlns:p14="http://schemas.microsoft.com/office/powerpoint/2010/main" val="2477346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7A3761-3F3E-984B-AC14-78C2F1B10F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58449" y="-1"/>
            <a:ext cx="8633552" cy="6869007"/>
          </a:xfrm>
          <a:prstGeom prst="rect">
            <a:avLst/>
          </a:prstGeom>
        </p:spPr>
      </p:pic>
      <p:sp>
        <p:nvSpPr>
          <p:cNvPr id="5" name="TextBox 4">
            <a:extLst>
              <a:ext uri="{FF2B5EF4-FFF2-40B4-BE49-F238E27FC236}">
                <a16:creationId xmlns:a16="http://schemas.microsoft.com/office/drawing/2014/main" id="{61416290-1140-FE4D-8F18-9C529B56E9B7}"/>
              </a:ext>
            </a:extLst>
          </p:cNvPr>
          <p:cNvSpPr txBox="1"/>
          <p:nvPr/>
        </p:nvSpPr>
        <p:spPr>
          <a:xfrm>
            <a:off x="293914" y="156681"/>
            <a:ext cx="3078873" cy="6586418"/>
          </a:xfrm>
          <a:prstGeom prst="rect">
            <a:avLst/>
          </a:prstGeom>
          <a:noFill/>
        </p:spPr>
        <p:txBody>
          <a:bodyPr wrap="square" rtlCol="0">
            <a:spAutoFit/>
          </a:bodyPr>
          <a:lstStyle/>
          <a:p>
            <a:r>
              <a:rPr lang="en-US" sz="5400" b="1" dirty="0">
                <a:solidFill>
                  <a:srgbClr val="3F7AAA"/>
                </a:solidFill>
                <a:latin typeface="Proxima Nova Rg" panose="020B0503030502060204" pitchFamily="34" charset="0"/>
              </a:rPr>
              <a:t>Fossil vs. Biogenic Carbon</a:t>
            </a:r>
          </a:p>
          <a:p>
            <a:endParaRPr lang="en-US" sz="2000" dirty="0">
              <a:solidFill>
                <a:srgbClr val="002060"/>
              </a:solidFill>
              <a:latin typeface="Proxima Nova Rg" panose="020B0503030502060204" pitchFamily="34" charset="0"/>
            </a:endParaRPr>
          </a:p>
          <a:p>
            <a:endParaRPr lang="en-US" sz="2000" dirty="0">
              <a:solidFill>
                <a:srgbClr val="002060"/>
              </a:solidFill>
              <a:latin typeface="Proxima Nova Rg" panose="020B0503030502060204" pitchFamily="34" charset="0"/>
            </a:endParaRPr>
          </a:p>
          <a:p>
            <a:endParaRPr lang="en-US" sz="2000" dirty="0">
              <a:solidFill>
                <a:srgbClr val="002060"/>
              </a:solidFill>
              <a:latin typeface="Proxima Nova Rg" panose="020B0503030502060204" pitchFamily="34" charset="0"/>
            </a:endParaRPr>
          </a:p>
          <a:p>
            <a:endParaRPr lang="en-US" sz="2000" dirty="0">
              <a:solidFill>
                <a:srgbClr val="002060"/>
              </a:solidFill>
              <a:latin typeface="Proxima Nova Rg" panose="020B0503030502060204" pitchFamily="34" charset="0"/>
            </a:endParaRPr>
          </a:p>
          <a:p>
            <a:endParaRPr lang="en-US" sz="2000" dirty="0">
              <a:solidFill>
                <a:srgbClr val="002060"/>
              </a:solidFill>
              <a:latin typeface="Proxima Nova Rg" panose="020B0503030502060204" pitchFamily="34" charset="0"/>
            </a:endParaRPr>
          </a:p>
          <a:p>
            <a:endParaRPr lang="en-US" sz="2000" dirty="0">
              <a:solidFill>
                <a:srgbClr val="002060"/>
              </a:solidFill>
              <a:latin typeface="Proxima Nova Rg" panose="020B0503030502060204" pitchFamily="34" charset="0"/>
            </a:endParaRPr>
          </a:p>
          <a:p>
            <a:endParaRPr lang="en-US" sz="2000" dirty="0">
              <a:solidFill>
                <a:srgbClr val="002060"/>
              </a:solidFill>
              <a:latin typeface="Proxima Nova Rg" panose="020B0503030502060204" pitchFamily="34" charset="0"/>
            </a:endParaRPr>
          </a:p>
          <a:p>
            <a:endParaRPr lang="en-US" sz="2000" dirty="0">
              <a:solidFill>
                <a:srgbClr val="002060"/>
              </a:solidFill>
              <a:latin typeface="Proxima Nova Rg" panose="020B0503030502060204" pitchFamily="34" charset="0"/>
            </a:endParaRPr>
          </a:p>
          <a:p>
            <a:endParaRPr lang="en-US" sz="2000" dirty="0">
              <a:solidFill>
                <a:srgbClr val="002060"/>
              </a:solidFill>
              <a:latin typeface="Proxima Nova Rg" panose="020B0503030502060204" pitchFamily="34" charset="0"/>
            </a:endParaRPr>
          </a:p>
          <a:p>
            <a:endParaRPr lang="en-US" sz="2000" dirty="0">
              <a:solidFill>
                <a:srgbClr val="002060"/>
              </a:solidFill>
              <a:latin typeface="Proxima Nova Rg" panose="020B0503030502060204" pitchFamily="34" charset="0"/>
            </a:endParaRPr>
          </a:p>
          <a:p>
            <a:r>
              <a:rPr lang="en-US" sz="2000" dirty="0">
                <a:solidFill>
                  <a:srgbClr val="002060"/>
                </a:solidFill>
                <a:latin typeface="Proxima Nova Rg" panose="020B0503030502060204" pitchFamily="34" charset="0"/>
              </a:rPr>
              <a:t>Via: </a:t>
            </a:r>
          </a:p>
          <a:p>
            <a:r>
              <a:rPr lang="en-US" sz="2000" dirty="0">
                <a:solidFill>
                  <a:srgbClr val="002060"/>
                </a:solidFill>
                <a:latin typeface="Proxima Nova Rg" panose="020B0503030502060204" pitchFamily="34" charset="0"/>
              </a:rPr>
              <a:t>@</a:t>
            </a:r>
            <a:r>
              <a:rPr lang="en-US" sz="2000" dirty="0" err="1">
                <a:solidFill>
                  <a:srgbClr val="002060"/>
                </a:solidFill>
                <a:latin typeface="Proxima Nova Rg" panose="020B0503030502060204" pitchFamily="34" charset="0"/>
              </a:rPr>
              <a:t>sustainabledish</a:t>
            </a:r>
            <a:endParaRPr lang="en-US" sz="2000" dirty="0">
              <a:solidFill>
                <a:srgbClr val="002060"/>
              </a:solidFill>
              <a:latin typeface="Proxima Nova Rg" panose="020B0503030502060204" pitchFamily="34" charset="0"/>
            </a:endParaRPr>
          </a:p>
          <a:p>
            <a:r>
              <a:rPr lang="en-US" sz="2000" dirty="0" err="1">
                <a:solidFill>
                  <a:srgbClr val="002060"/>
                </a:solidFill>
                <a:latin typeface="Proxima Nova Rg" panose="020B0503030502060204" pitchFamily="34" charset="0"/>
              </a:rPr>
              <a:t>sacredcow.info</a:t>
            </a:r>
            <a:endParaRPr lang="en-US" sz="2000" dirty="0">
              <a:solidFill>
                <a:srgbClr val="002060"/>
              </a:solidFill>
              <a:latin typeface="Proxima Nova Rg" panose="020B0503030502060204" pitchFamily="34" charset="0"/>
            </a:endParaRPr>
          </a:p>
        </p:txBody>
      </p:sp>
    </p:spTree>
    <p:extLst>
      <p:ext uri="{BB962C8B-B14F-4D97-AF65-F5344CB8AC3E}">
        <p14:creationId xmlns:p14="http://schemas.microsoft.com/office/powerpoint/2010/main" val="3476055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4E2CB9-6DD7-F749-A3AD-92DDF74405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766" y="240744"/>
            <a:ext cx="3454022" cy="5800725"/>
          </a:xfrm>
          <a:prstGeom prst="rect">
            <a:avLst/>
          </a:prstGeom>
        </p:spPr>
      </p:pic>
      <p:pic>
        <p:nvPicPr>
          <p:cNvPr id="11" name="Picture 10">
            <a:extLst>
              <a:ext uri="{FF2B5EF4-FFF2-40B4-BE49-F238E27FC236}">
                <a16:creationId xmlns:a16="http://schemas.microsoft.com/office/drawing/2014/main" id="{CB5769D8-7AC2-984F-898D-705438877A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2036" y="240744"/>
            <a:ext cx="3372751" cy="5800725"/>
          </a:xfrm>
          <a:prstGeom prst="rect">
            <a:avLst/>
          </a:prstGeom>
        </p:spPr>
      </p:pic>
      <p:pic>
        <p:nvPicPr>
          <p:cNvPr id="13" name="Picture 12">
            <a:extLst>
              <a:ext uri="{FF2B5EF4-FFF2-40B4-BE49-F238E27FC236}">
                <a16:creationId xmlns:a16="http://schemas.microsoft.com/office/drawing/2014/main" id="{9E067E68-1126-F842-8599-6C7C580EDE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92035" y="240744"/>
            <a:ext cx="3535293" cy="5800725"/>
          </a:xfrm>
          <a:prstGeom prst="rect">
            <a:avLst/>
          </a:prstGeom>
        </p:spPr>
      </p:pic>
      <p:sp>
        <p:nvSpPr>
          <p:cNvPr id="6" name="TextBox 5">
            <a:extLst>
              <a:ext uri="{FF2B5EF4-FFF2-40B4-BE49-F238E27FC236}">
                <a16:creationId xmlns:a16="http://schemas.microsoft.com/office/drawing/2014/main" id="{357FF2F7-F383-E64C-B84C-2F2E26EC0731}"/>
              </a:ext>
            </a:extLst>
          </p:cNvPr>
          <p:cNvSpPr txBox="1"/>
          <p:nvPr/>
        </p:nvSpPr>
        <p:spPr>
          <a:xfrm>
            <a:off x="352840" y="6041469"/>
            <a:ext cx="5220629" cy="577081"/>
          </a:xfrm>
          <a:prstGeom prst="rect">
            <a:avLst/>
          </a:prstGeom>
          <a:noFill/>
        </p:spPr>
        <p:txBody>
          <a:bodyPr wrap="square" rtlCol="0">
            <a:spAutoFit/>
          </a:bodyPr>
          <a:lstStyle/>
          <a:p>
            <a:r>
              <a:rPr lang="en-US" sz="1050" i="1" dirty="0">
                <a:latin typeface="Proxima Nova Rg" panose="02000506030000020004" pitchFamily="2" charset="77"/>
              </a:rPr>
              <a:t>Oxford Martin, Climate Metrics for Ruminant Livestock, July 2018, </a:t>
            </a:r>
            <a:r>
              <a:rPr lang="en-US" sz="1050" i="1" dirty="0">
                <a:latin typeface="Proxima Nova Rg" panose="02000506030000020004" pitchFamily="2" charset="77"/>
                <a:hlinkClick r:id="rId6"/>
              </a:rPr>
              <a:t>https://</a:t>
            </a:r>
            <a:r>
              <a:rPr lang="en-US" sz="1050" i="1" dirty="0" err="1">
                <a:latin typeface="Proxima Nova Rg" panose="02000506030000020004" pitchFamily="2" charset="77"/>
                <a:hlinkClick r:id="rId6"/>
              </a:rPr>
              <a:t>www.oxfordmartin.ox.ac.uk</a:t>
            </a:r>
            <a:r>
              <a:rPr lang="en-US" sz="1050" i="1" dirty="0">
                <a:latin typeface="Proxima Nova Rg" panose="02000506030000020004" pitchFamily="2" charset="77"/>
                <a:hlinkClick r:id="rId6"/>
              </a:rPr>
              <a:t>/downloads/reports/Climate-metrics-for-ruminant-livestock.pdf%C2%A0</a:t>
            </a:r>
            <a:endParaRPr lang="en-US" sz="1050" dirty="0">
              <a:latin typeface="Proxima Nova Rg" panose="02000506030000020004" pitchFamily="2" charset="77"/>
            </a:endParaRPr>
          </a:p>
        </p:txBody>
      </p:sp>
    </p:spTree>
    <p:extLst>
      <p:ext uri="{BB962C8B-B14F-4D97-AF65-F5344CB8AC3E}">
        <p14:creationId xmlns:p14="http://schemas.microsoft.com/office/powerpoint/2010/main" val="40560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 with different colored lines&#10;&#10;Description automatically generated">
            <a:extLst>
              <a:ext uri="{FF2B5EF4-FFF2-40B4-BE49-F238E27FC236}">
                <a16:creationId xmlns:a16="http://schemas.microsoft.com/office/drawing/2014/main" id="{E200BB1A-55F4-C6ED-1C4A-528ADBED09B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026661" y="193963"/>
            <a:ext cx="10138677" cy="5370496"/>
          </a:xfrm>
        </p:spPr>
      </p:pic>
      <p:sp>
        <p:nvSpPr>
          <p:cNvPr id="6" name="TextBox 5">
            <a:extLst>
              <a:ext uri="{FF2B5EF4-FFF2-40B4-BE49-F238E27FC236}">
                <a16:creationId xmlns:a16="http://schemas.microsoft.com/office/drawing/2014/main" id="{1E9992D3-8658-CFD9-8E7E-895864B26B17}"/>
              </a:ext>
            </a:extLst>
          </p:cNvPr>
          <p:cNvSpPr txBox="1"/>
          <p:nvPr/>
        </p:nvSpPr>
        <p:spPr>
          <a:xfrm>
            <a:off x="263236" y="5805055"/>
            <a:ext cx="9781310" cy="858982"/>
          </a:xfrm>
          <a:prstGeom prst="rect">
            <a:avLst/>
          </a:prstGeom>
          <a:noFill/>
        </p:spPr>
        <p:txBody>
          <a:bodyPr wrap="square">
            <a:spAutoFit/>
          </a:bodyPr>
          <a:lstStyle/>
          <a:p>
            <a:r>
              <a:rPr lang="en-US" sz="1200" b="0" i="1" dirty="0">
                <a:solidFill>
                  <a:srgbClr val="4C4C4C"/>
                </a:solidFill>
                <a:effectLst/>
                <a:latin typeface="Proxima Nova Rg" panose="02000506030000020004" pitchFamily="2" charset="77"/>
              </a:rPr>
              <a:t>Historical and projected demand for animal products. Source: Based on FAOSTAT food balance sheets and the projected demand from FAO. 2018b. The future of food and agriculture: Alternative pathways to 2050. Rome. https://</a:t>
            </a:r>
            <a:r>
              <a:rPr lang="en-US" sz="1200" b="0" i="1" dirty="0" err="1">
                <a:solidFill>
                  <a:srgbClr val="4C4C4C"/>
                </a:solidFill>
                <a:effectLst/>
                <a:latin typeface="Proxima Nova Rg" panose="02000506030000020004" pitchFamily="2" charset="77"/>
              </a:rPr>
              <a:t>www.fao.org</a:t>
            </a:r>
            <a:r>
              <a:rPr lang="en-US" sz="1200" b="0" i="1" dirty="0">
                <a:solidFill>
                  <a:srgbClr val="4C4C4C"/>
                </a:solidFill>
                <a:effectLst/>
                <a:latin typeface="Proxima Nova Rg" panose="02000506030000020004" pitchFamily="2" charset="77"/>
              </a:rPr>
              <a:t>/global-</a:t>
            </a:r>
            <a:r>
              <a:rPr lang="en-US" sz="1200" b="0" i="1" dirty="0" err="1">
                <a:solidFill>
                  <a:srgbClr val="4C4C4C"/>
                </a:solidFill>
                <a:effectLst/>
                <a:latin typeface="Proxima Nova Rg" panose="02000506030000020004" pitchFamily="2" charset="77"/>
              </a:rPr>
              <a:t>perspectivesstudies</a:t>
            </a:r>
            <a:r>
              <a:rPr lang="en-US" sz="1200" b="0" i="1" dirty="0">
                <a:solidFill>
                  <a:srgbClr val="4C4C4C"/>
                </a:solidFill>
                <a:effectLst/>
                <a:latin typeface="Proxima Nova Rg" panose="02000506030000020004" pitchFamily="2" charset="77"/>
              </a:rPr>
              <a:t>/resources/detail/</a:t>
            </a:r>
            <a:r>
              <a:rPr lang="en-US" sz="1200" b="0" i="1" dirty="0" err="1">
                <a:solidFill>
                  <a:srgbClr val="4C4C4C"/>
                </a:solidFill>
                <a:effectLst/>
                <a:latin typeface="Proxima Nova Rg" panose="02000506030000020004" pitchFamily="2" charset="77"/>
              </a:rPr>
              <a:t>en</a:t>
            </a:r>
            <a:r>
              <a:rPr lang="en-US" sz="1200" b="0" i="1" dirty="0">
                <a:solidFill>
                  <a:srgbClr val="4C4C4C"/>
                </a:solidFill>
                <a:effectLst/>
                <a:latin typeface="Proxima Nova Rg" panose="02000506030000020004" pitchFamily="2" charset="77"/>
              </a:rPr>
              <a:t>/c/1157074/. </a:t>
            </a:r>
            <a:r>
              <a:rPr lang="en-US" sz="1200" b="1" i="1" u="sng" dirty="0">
                <a:solidFill>
                  <a:srgbClr val="DAAA00"/>
                </a:solidFill>
                <a:effectLst/>
                <a:latin typeface="Proxima Nova Rg" panose="02000506030000020004" pitchFamily="2" charset="77"/>
                <a:hlinkClick r:id="rId3"/>
              </a:rPr>
              <a:t>Pathways towards lower emissions – A global assessment of the greenhouse gas emissions and mitigation options from livestock agrifood systems</a:t>
            </a:r>
            <a:r>
              <a:rPr lang="en-US" sz="1200" b="0" i="1" dirty="0">
                <a:solidFill>
                  <a:srgbClr val="4C4C4C"/>
                </a:solidFill>
                <a:effectLst/>
                <a:latin typeface="Proxima Nova Rg" panose="02000506030000020004" pitchFamily="2" charset="77"/>
              </a:rPr>
              <a:t>.</a:t>
            </a:r>
            <a:endParaRPr lang="en-US" sz="1200" dirty="0">
              <a:latin typeface="Proxima Nova Rg" panose="02000506030000020004" pitchFamily="2" charset="77"/>
            </a:endParaRPr>
          </a:p>
        </p:txBody>
      </p:sp>
    </p:spTree>
    <p:extLst>
      <p:ext uri="{BB962C8B-B14F-4D97-AF65-F5344CB8AC3E}">
        <p14:creationId xmlns:p14="http://schemas.microsoft.com/office/powerpoint/2010/main" val="2191223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3827A70-3676-DA4B-B098-8C509CBA6E0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81081" y="222184"/>
            <a:ext cx="8936811" cy="641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921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CAAAA93-BEA3-F7BE-F25D-51FA98D7DAF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365C72CA-1C1B-974A-9C4F-8FC5A0AD7E5C}"/>
              </a:ext>
            </a:extLst>
          </p:cNvPr>
          <p:cNvSpPr txBox="1">
            <a:spLocks/>
          </p:cNvSpPr>
          <p:nvPr/>
        </p:nvSpPr>
        <p:spPr>
          <a:xfrm>
            <a:off x="-142875" y="401254"/>
            <a:ext cx="12334875" cy="7170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D6AD23"/>
                </a:solidFill>
                <a:latin typeface="Proxima Nova Rg" panose="020B0503030502060204" pitchFamily="34" charset="0"/>
              </a:rPr>
              <a:t>CLEAR Center at UC Davis</a:t>
            </a:r>
          </a:p>
        </p:txBody>
      </p:sp>
      <p:sp>
        <p:nvSpPr>
          <p:cNvPr id="4" name="Text Placeholder 1">
            <a:extLst>
              <a:ext uri="{FF2B5EF4-FFF2-40B4-BE49-F238E27FC236}">
                <a16:creationId xmlns:a16="http://schemas.microsoft.com/office/drawing/2014/main" id="{C7DED25C-679C-4647-B0C1-4FAA0C58387D}"/>
              </a:ext>
            </a:extLst>
          </p:cNvPr>
          <p:cNvSpPr txBox="1">
            <a:spLocks/>
          </p:cNvSpPr>
          <p:nvPr/>
        </p:nvSpPr>
        <p:spPr>
          <a:xfrm>
            <a:off x="-2756708" y="3185866"/>
            <a:ext cx="1683056" cy="486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Proxima Nova Lt" panose="020B0303030502060204" pitchFamily="34" charset="0"/>
              </a:rPr>
              <a:t>Research</a:t>
            </a:r>
          </a:p>
        </p:txBody>
      </p:sp>
      <p:sp>
        <p:nvSpPr>
          <p:cNvPr id="6" name="Text Placeholder 1">
            <a:extLst>
              <a:ext uri="{FF2B5EF4-FFF2-40B4-BE49-F238E27FC236}">
                <a16:creationId xmlns:a16="http://schemas.microsoft.com/office/drawing/2014/main" id="{95FCA66D-4A07-AC4B-9336-FF9B69C5B27F}"/>
              </a:ext>
            </a:extLst>
          </p:cNvPr>
          <p:cNvSpPr txBox="1">
            <a:spLocks/>
          </p:cNvSpPr>
          <p:nvPr/>
        </p:nvSpPr>
        <p:spPr>
          <a:xfrm>
            <a:off x="-2756708" y="3839888"/>
            <a:ext cx="2784424" cy="486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Proxima Nova Lt" panose="020B0303030502060204" pitchFamily="34" charset="0"/>
              </a:rPr>
              <a:t>Outreach</a:t>
            </a:r>
          </a:p>
        </p:txBody>
      </p:sp>
      <p:sp>
        <p:nvSpPr>
          <p:cNvPr id="3" name="Rectangle 2">
            <a:extLst>
              <a:ext uri="{FF2B5EF4-FFF2-40B4-BE49-F238E27FC236}">
                <a16:creationId xmlns:a16="http://schemas.microsoft.com/office/drawing/2014/main" id="{AFD1D3BF-7DCD-444C-B5A0-E0F8FD52047D}"/>
              </a:ext>
            </a:extLst>
          </p:cNvPr>
          <p:cNvSpPr/>
          <p:nvPr/>
        </p:nvSpPr>
        <p:spPr>
          <a:xfrm>
            <a:off x="536826" y="1324923"/>
            <a:ext cx="11118348" cy="1477328"/>
          </a:xfrm>
          <a:prstGeom prst="rect">
            <a:avLst/>
          </a:prstGeom>
        </p:spPr>
        <p:txBody>
          <a:bodyPr wrap="square">
            <a:spAutoFit/>
          </a:bodyPr>
          <a:lstStyle/>
          <a:p>
            <a:pPr algn="ctr"/>
            <a:r>
              <a:rPr lang="en-US" sz="3000" dirty="0">
                <a:solidFill>
                  <a:schemeClr val="bg1"/>
                </a:solidFill>
                <a:latin typeface="Proxima Nova Lt" panose="020B0303030502060204" pitchFamily="34" charset="0"/>
              </a:rPr>
              <a:t>The Center leverages its two cores </a:t>
            </a:r>
          </a:p>
          <a:p>
            <a:pPr algn="ctr"/>
            <a:r>
              <a:rPr lang="en-US" sz="3000" dirty="0">
                <a:solidFill>
                  <a:schemeClr val="bg1"/>
                </a:solidFill>
                <a:latin typeface="Proxima Nova Thin" panose="020B0203030502060204" pitchFamily="34" charset="0"/>
              </a:rPr>
              <a:t>– </a:t>
            </a:r>
            <a:r>
              <a:rPr lang="en-US" sz="3000" b="1" dirty="0">
                <a:solidFill>
                  <a:schemeClr val="bg1"/>
                </a:solidFill>
                <a:latin typeface="Proxima Nova Rg" panose="020B0503030502060204" pitchFamily="34" charset="0"/>
              </a:rPr>
              <a:t>research and science communication </a:t>
            </a:r>
            <a:r>
              <a:rPr lang="en-US" sz="3000" dirty="0">
                <a:solidFill>
                  <a:schemeClr val="bg1"/>
                </a:solidFill>
                <a:latin typeface="Proxima Nova Thin" panose="020B0203030502060204" pitchFamily="34" charset="0"/>
              </a:rPr>
              <a:t>–</a:t>
            </a:r>
            <a:r>
              <a:rPr lang="en-US" sz="3000" dirty="0">
                <a:solidFill>
                  <a:schemeClr val="bg1"/>
                </a:solidFill>
                <a:latin typeface="Proxima Nova Lt" panose="020B0303030502060204" pitchFamily="34" charset="0"/>
              </a:rPr>
              <a:t> to help </a:t>
            </a:r>
          </a:p>
          <a:p>
            <a:pPr algn="ctr"/>
            <a:r>
              <a:rPr lang="en-US" sz="3000" dirty="0">
                <a:solidFill>
                  <a:schemeClr val="bg1"/>
                </a:solidFill>
                <a:latin typeface="Proxima Nova Lt" panose="020B0303030502060204" pitchFamily="34" charset="0"/>
              </a:rPr>
              <a:t>animal agriculture become more sustainable. </a:t>
            </a:r>
            <a:endParaRPr lang="en-US" sz="3000" dirty="0">
              <a:solidFill>
                <a:schemeClr val="bg1"/>
              </a:solidFill>
              <a:latin typeface="Proxima Nova Thin" panose="020B0203030502060204" pitchFamily="34" charset="0"/>
            </a:endParaRPr>
          </a:p>
        </p:txBody>
      </p:sp>
      <p:pic>
        <p:nvPicPr>
          <p:cNvPr id="7" name="Picture 6">
            <a:extLst>
              <a:ext uri="{FF2B5EF4-FFF2-40B4-BE49-F238E27FC236}">
                <a16:creationId xmlns:a16="http://schemas.microsoft.com/office/drawing/2014/main" id="{DAE1CC4D-BE2D-C1E9-DA6E-5D6E3DC824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482865" y="0"/>
            <a:ext cx="6070534" cy="3970003"/>
          </a:xfrm>
          <a:prstGeom prst="rect">
            <a:avLst/>
          </a:prstGeom>
        </p:spPr>
      </p:pic>
      <p:pic>
        <p:nvPicPr>
          <p:cNvPr id="22" name="Picture 21">
            <a:extLst>
              <a:ext uri="{FF2B5EF4-FFF2-40B4-BE49-F238E27FC236}">
                <a16:creationId xmlns:a16="http://schemas.microsoft.com/office/drawing/2014/main" id="{4B83198A-6F4F-948B-11AA-20FB30026C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11558" y="5990898"/>
            <a:ext cx="2303078" cy="704471"/>
          </a:xfrm>
          <a:prstGeom prst="rect">
            <a:avLst/>
          </a:prstGeom>
        </p:spPr>
      </p:pic>
    </p:spTree>
    <p:extLst>
      <p:ext uri="{BB962C8B-B14F-4D97-AF65-F5344CB8AC3E}">
        <p14:creationId xmlns:p14="http://schemas.microsoft.com/office/powerpoint/2010/main" val="1792201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imgur.com/CK6aONG.jpg">
            <a:extLst>
              <a:ext uri="{FF2B5EF4-FFF2-40B4-BE49-F238E27FC236}">
                <a16:creationId xmlns:a16="http://schemas.microsoft.com/office/drawing/2014/main" id="{260A629B-F9B4-5E42-89DE-6862AC066D6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12192000" cy="71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51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114"/>
          <p:cNvSpPr>
            <a:spLocks noGrp="1" noChangeArrowheads="1"/>
          </p:cNvSpPr>
          <p:nvPr>
            <p:ph type="title" idx="4294967295"/>
          </p:nvPr>
        </p:nvSpPr>
        <p:spPr>
          <a:xfrm>
            <a:off x="333633" y="225984"/>
            <a:ext cx="7988300" cy="491994"/>
          </a:xfrm>
          <a:noFill/>
        </p:spPr>
        <p:txBody>
          <a:bodyPr>
            <a:spAutoFit/>
          </a:bodyPr>
          <a:lstStyle/>
          <a:p>
            <a:pPr>
              <a:spcBef>
                <a:spcPct val="50000"/>
              </a:spcBef>
            </a:pPr>
            <a:r>
              <a:rPr lang="en-US" altLang="en-US" sz="2824" b="1" dirty="0">
                <a:solidFill>
                  <a:srgbClr val="022851"/>
                </a:solidFill>
                <a:latin typeface="Proxima Nova Lt" panose="020B0503030502060204" pitchFamily="34" charset="0"/>
              </a:rPr>
              <a:t>Distribution of cropland</a:t>
            </a:r>
          </a:p>
        </p:txBody>
      </p:sp>
      <p:sp>
        <p:nvSpPr>
          <p:cNvPr id="21508" name="TextBox 3"/>
          <p:cNvSpPr txBox="1">
            <a:spLocks noChangeArrowheads="1"/>
          </p:cNvSpPr>
          <p:nvPr/>
        </p:nvSpPr>
        <p:spPr bwMode="auto">
          <a:xfrm>
            <a:off x="481005" y="6360530"/>
            <a:ext cx="2101558" cy="2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45" tIns="40323" rIns="80645" bIns="40323">
            <a:spAutoFit/>
          </a:bodyPr>
          <a:lstStyle>
            <a:lvl1pPr>
              <a:spcBef>
                <a:spcPct val="20000"/>
              </a:spcBef>
              <a:buChar char="•"/>
              <a:defRPr sz="3600">
                <a:solidFill>
                  <a:schemeClr val="tx1"/>
                </a:solidFill>
                <a:latin typeface="Verdana" panose="020B0604030504040204" pitchFamily="34" charset="0"/>
              </a:defRPr>
            </a:lvl1pPr>
            <a:lvl2pPr marL="742950" indent="-285750">
              <a:spcBef>
                <a:spcPct val="20000"/>
              </a:spcBef>
              <a:buChar char="–"/>
              <a:defRPr sz="3100">
                <a:solidFill>
                  <a:schemeClr val="tx1"/>
                </a:solidFill>
                <a:latin typeface="Verdana" panose="020B0604030504040204" pitchFamily="34" charset="0"/>
              </a:defRPr>
            </a:lvl2pPr>
            <a:lvl3pPr marL="1143000" indent="-228600">
              <a:spcBef>
                <a:spcPct val="20000"/>
              </a:spcBef>
              <a:buChar char="•"/>
              <a:defRPr sz="2700">
                <a:solidFill>
                  <a:schemeClr val="tx1"/>
                </a:solidFill>
                <a:latin typeface="Verdana" panose="020B0604030504040204" pitchFamily="34" charset="0"/>
              </a:defRPr>
            </a:lvl3pPr>
            <a:lvl4pPr marL="1600200" indent="-228600">
              <a:spcBef>
                <a:spcPct val="20000"/>
              </a:spcBef>
              <a:buChar char="–"/>
              <a:defRPr sz="2200">
                <a:solidFill>
                  <a:schemeClr val="tx1"/>
                </a:solidFill>
                <a:latin typeface="Verdana" panose="020B0604030504040204" pitchFamily="34" charset="0"/>
              </a:defRPr>
            </a:lvl4pPr>
            <a:lvl5pPr marL="2057400" indent="-228600">
              <a:spcBef>
                <a:spcPct val="20000"/>
              </a:spcBef>
              <a:buChar char="»"/>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200">
                <a:solidFill>
                  <a:schemeClr val="tx1"/>
                </a:solidFill>
                <a:latin typeface="Verdana" panose="020B0604030504040204" pitchFamily="34" charset="0"/>
              </a:defRPr>
            </a:lvl9pPr>
          </a:lstStyle>
          <a:p>
            <a:pPr eaLnBrk="1" hangingPunct="1">
              <a:spcBef>
                <a:spcPct val="0"/>
              </a:spcBef>
              <a:buFontTx/>
              <a:buNone/>
            </a:pPr>
            <a:r>
              <a:rPr lang="en-US" altLang="en-US" sz="1235" dirty="0">
                <a:latin typeface="Proxima Nova Lt" panose="020B0303030502060204" pitchFamily="34" charset="0"/>
              </a:rPr>
              <a:t>FAO (2006)</a:t>
            </a:r>
          </a:p>
        </p:txBody>
      </p:sp>
      <p:pic>
        <p:nvPicPr>
          <p:cNvPr id="6" name="Picture 110">
            <a:extLst>
              <a:ext uri="{FF2B5EF4-FFF2-40B4-BE49-F238E27FC236}">
                <a16:creationId xmlns:a16="http://schemas.microsoft.com/office/drawing/2014/main" id="{C75DC63C-1C18-C240-9144-D9653380F5A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13608" y="717978"/>
            <a:ext cx="9164784"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852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E1C32-8567-7502-0E9F-1192144C620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6000" contrast="-10000"/>
                    </a14:imgEffect>
                  </a14:imgLayer>
                </a14:imgProps>
              </a:ext>
              <a:ext uri="{28A0092B-C50C-407E-A947-70E740481C1C}">
                <a14:useLocalDpi xmlns:a14="http://schemas.microsoft.com/office/drawing/2010/main"/>
              </a:ext>
            </a:extLst>
          </a:blip>
          <a:srcRect/>
          <a:stretch/>
        </p:blipFill>
        <p:spPr>
          <a:xfrm>
            <a:off x="0" y="-635000"/>
            <a:ext cx="12192000" cy="8128000"/>
          </a:xfrm>
          <a:prstGeom prst="rect">
            <a:avLst/>
          </a:prstGeom>
        </p:spPr>
      </p:pic>
      <p:sp>
        <p:nvSpPr>
          <p:cNvPr id="3" name="TextBox 2">
            <a:extLst>
              <a:ext uri="{FF2B5EF4-FFF2-40B4-BE49-F238E27FC236}">
                <a16:creationId xmlns:a16="http://schemas.microsoft.com/office/drawing/2014/main" id="{89C6C402-E2DB-3C61-698A-D935156C3490}"/>
              </a:ext>
            </a:extLst>
          </p:cNvPr>
          <p:cNvSpPr txBox="1"/>
          <p:nvPr/>
        </p:nvSpPr>
        <p:spPr>
          <a:xfrm>
            <a:off x="542924" y="1202734"/>
            <a:ext cx="5650058" cy="4247317"/>
          </a:xfrm>
          <a:prstGeom prst="rect">
            <a:avLst/>
          </a:prstGeom>
          <a:noFill/>
        </p:spPr>
        <p:txBody>
          <a:bodyPr wrap="square" rtlCol="0">
            <a:spAutoFit/>
          </a:bodyPr>
          <a:lstStyle/>
          <a:p>
            <a:r>
              <a:rPr lang="en-US" sz="5400" b="1" dirty="0">
                <a:solidFill>
                  <a:schemeClr val="bg1"/>
                </a:solidFill>
                <a:latin typeface="Proxima Nova Rg" panose="02000506030000020004" pitchFamily="2" charset="77"/>
              </a:rPr>
              <a:t>What are our pathways to reduce emissions in animal agriculture?</a:t>
            </a:r>
          </a:p>
        </p:txBody>
      </p:sp>
    </p:spTree>
    <p:extLst>
      <p:ext uri="{BB962C8B-B14F-4D97-AF65-F5344CB8AC3E}">
        <p14:creationId xmlns:p14="http://schemas.microsoft.com/office/powerpoint/2010/main" val="280445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AA5D636F-3136-BCDD-69D1-0FDBB63836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9679" y="0"/>
            <a:ext cx="7198242" cy="6858000"/>
          </a:xfrm>
          <a:prstGeom prst="rect">
            <a:avLst/>
          </a:prstGeom>
        </p:spPr>
      </p:pic>
    </p:spTree>
    <p:extLst>
      <p:ext uri="{BB962C8B-B14F-4D97-AF65-F5344CB8AC3E}">
        <p14:creationId xmlns:p14="http://schemas.microsoft.com/office/powerpoint/2010/main" val="1979907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food prices&#10;&#10;Description automatically generated with medium confidence">
            <a:extLst>
              <a:ext uri="{FF2B5EF4-FFF2-40B4-BE49-F238E27FC236}">
                <a16:creationId xmlns:a16="http://schemas.microsoft.com/office/drawing/2014/main" id="{16582F77-3F5C-8E0C-CB9C-C40A8B6931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50" y="0"/>
            <a:ext cx="8743949" cy="6172199"/>
          </a:xfrm>
          <a:prstGeom prst="rect">
            <a:avLst/>
          </a:prstGeom>
        </p:spPr>
      </p:pic>
      <p:sp>
        <p:nvSpPr>
          <p:cNvPr id="5" name="TextBox 4">
            <a:extLst>
              <a:ext uri="{FF2B5EF4-FFF2-40B4-BE49-F238E27FC236}">
                <a16:creationId xmlns:a16="http://schemas.microsoft.com/office/drawing/2014/main" id="{06CD84B5-7254-EFEE-8B39-9A67C4390132}"/>
              </a:ext>
            </a:extLst>
          </p:cNvPr>
          <p:cNvSpPr txBox="1"/>
          <p:nvPr/>
        </p:nvSpPr>
        <p:spPr>
          <a:xfrm>
            <a:off x="9901238" y="3013501"/>
            <a:ext cx="2085975" cy="830997"/>
          </a:xfrm>
          <a:prstGeom prst="rect">
            <a:avLst/>
          </a:prstGeom>
          <a:noFill/>
        </p:spPr>
        <p:txBody>
          <a:bodyPr wrap="square" rtlCol="0">
            <a:spAutoFit/>
          </a:bodyPr>
          <a:lstStyle/>
          <a:p>
            <a:r>
              <a:rPr lang="en-US" sz="2400" dirty="0">
                <a:latin typeface="Proxima Nova Lt" panose="02000506030000020004" pitchFamily="2" charset="77"/>
              </a:rPr>
              <a:t>Diet choices in the UK</a:t>
            </a:r>
          </a:p>
        </p:txBody>
      </p:sp>
      <p:sp>
        <p:nvSpPr>
          <p:cNvPr id="7" name="TextBox 6">
            <a:extLst>
              <a:ext uri="{FF2B5EF4-FFF2-40B4-BE49-F238E27FC236}">
                <a16:creationId xmlns:a16="http://schemas.microsoft.com/office/drawing/2014/main" id="{9E91D583-CDB2-E7C6-9196-2E6C6989F389}"/>
              </a:ext>
            </a:extLst>
          </p:cNvPr>
          <p:cNvSpPr txBox="1"/>
          <p:nvPr/>
        </p:nvSpPr>
        <p:spPr>
          <a:xfrm>
            <a:off x="414338" y="6129246"/>
            <a:ext cx="8126579" cy="738664"/>
          </a:xfrm>
          <a:prstGeom prst="rect">
            <a:avLst/>
          </a:prstGeom>
          <a:noFill/>
        </p:spPr>
        <p:txBody>
          <a:bodyPr wrap="square">
            <a:spAutoFit/>
          </a:bodyPr>
          <a:lstStyle/>
          <a:p>
            <a:pPr algn="l"/>
            <a:r>
              <a:rPr lang="en-US" sz="1050" dirty="0">
                <a:effectLst/>
                <a:latin typeface="Proxima Nova Lt" panose="02000506030000020004" pitchFamily="2" charset="77"/>
              </a:rPr>
              <a:t>Edouard Mathieu and Hannah Ritchie (2022) - “What share of people say they are vegetarian, vegan, or flexitarian?” Published online at </a:t>
            </a:r>
            <a:r>
              <a:rPr lang="en-US" sz="1050" dirty="0" err="1">
                <a:effectLst/>
                <a:latin typeface="Proxima Nova Lt" panose="02000506030000020004" pitchFamily="2" charset="77"/>
              </a:rPr>
              <a:t>OurWorldInData.org</a:t>
            </a:r>
            <a:r>
              <a:rPr lang="en-US" sz="1050" dirty="0">
                <a:effectLst/>
                <a:latin typeface="Proxima Nova Lt" panose="02000506030000020004" pitchFamily="2" charset="77"/>
              </a:rPr>
              <a:t>. Retrieved from: 'https://</a:t>
            </a:r>
            <a:r>
              <a:rPr lang="en-US" sz="1050" dirty="0" err="1">
                <a:effectLst/>
                <a:latin typeface="Proxima Nova Lt" panose="02000506030000020004" pitchFamily="2" charset="77"/>
              </a:rPr>
              <a:t>ourworldindata.org</a:t>
            </a:r>
            <a:r>
              <a:rPr lang="en-US" sz="1050" dirty="0">
                <a:effectLst/>
                <a:latin typeface="Proxima Nova Lt" panose="02000506030000020004" pitchFamily="2" charset="77"/>
              </a:rPr>
              <a:t>/vegetarian-vegan' [Online Resource]</a:t>
            </a:r>
          </a:p>
          <a:p>
            <a:br>
              <a:rPr lang="en-US" sz="1050" dirty="0">
                <a:latin typeface="Proxima Nova Lt" panose="02000506030000020004" pitchFamily="2" charset="77"/>
              </a:rPr>
            </a:br>
            <a:endParaRPr lang="en-US" sz="1050" dirty="0">
              <a:latin typeface="Proxima Nova Lt" panose="02000506030000020004" pitchFamily="2" charset="77"/>
            </a:endParaRPr>
          </a:p>
        </p:txBody>
      </p:sp>
    </p:spTree>
    <p:extLst>
      <p:ext uri="{BB962C8B-B14F-4D97-AF65-F5344CB8AC3E}">
        <p14:creationId xmlns:p14="http://schemas.microsoft.com/office/powerpoint/2010/main" val="2693902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cow&#10;&#10;Description automatically generated">
            <a:extLst>
              <a:ext uri="{FF2B5EF4-FFF2-40B4-BE49-F238E27FC236}">
                <a16:creationId xmlns:a16="http://schemas.microsoft.com/office/drawing/2014/main" id="{6E448F55-A471-E1BD-5629-54188FFBA44E}"/>
              </a:ext>
            </a:extLst>
          </p:cNvPr>
          <p:cNvPicPr>
            <a:picLocks noChangeAspect="1"/>
          </p:cNvPicPr>
          <p:nvPr/>
        </p:nvPicPr>
        <p:blipFill>
          <a:blip r:embed="rId2"/>
          <a:stretch>
            <a:fillRect/>
          </a:stretch>
        </p:blipFill>
        <p:spPr>
          <a:xfrm>
            <a:off x="0" y="0"/>
            <a:ext cx="4860288" cy="6858000"/>
          </a:xfrm>
          <a:prstGeom prst="rect">
            <a:avLst/>
          </a:prstGeom>
        </p:spPr>
      </p:pic>
      <p:sp>
        <p:nvSpPr>
          <p:cNvPr id="6" name="TextBox 5">
            <a:extLst>
              <a:ext uri="{FF2B5EF4-FFF2-40B4-BE49-F238E27FC236}">
                <a16:creationId xmlns:a16="http://schemas.microsoft.com/office/drawing/2014/main" id="{3321CC17-67E4-15F4-C360-734F5925FA3E}"/>
              </a:ext>
            </a:extLst>
          </p:cNvPr>
          <p:cNvSpPr txBox="1"/>
          <p:nvPr/>
        </p:nvSpPr>
        <p:spPr>
          <a:xfrm>
            <a:off x="7633855" y="4833054"/>
            <a:ext cx="6096000" cy="369332"/>
          </a:xfrm>
          <a:prstGeom prst="rect">
            <a:avLst/>
          </a:prstGeom>
          <a:noFill/>
        </p:spPr>
        <p:txBody>
          <a:bodyPr wrap="square">
            <a:spAutoFit/>
          </a:bodyPr>
          <a:lstStyle/>
          <a:p>
            <a:r>
              <a:rPr lang="en-US" dirty="0" err="1"/>
              <a:t>ucdavisclear.co</a:t>
            </a:r>
            <a:r>
              <a:rPr lang="en-US" dirty="0"/>
              <a:t>/</a:t>
            </a:r>
            <a:r>
              <a:rPr lang="en-US" dirty="0" err="1"/>
              <a:t>faopathways</a:t>
            </a:r>
            <a:endParaRPr lang="en-US" dirty="0"/>
          </a:p>
        </p:txBody>
      </p:sp>
      <p:pic>
        <p:nvPicPr>
          <p:cNvPr id="8" name="Picture 7" descr="A qr code on a white background&#10;&#10;Description automatically generated">
            <a:extLst>
              <a:ext uri="{FF2B5EF4-FFF2-40B4-BE49-F238E27FC236}">
                <a16:creationId xmlns:a16="http://schemas.microsoft.com/office/drawing/2014/main" id="{9C1C1F1E-971F-B38E-7D3A-6F04756E91D2}"/>
              </a:ext>
            </a:extLst>
          </p:cNvPr>
          <p:cNvPicPr>
            <a:picLocks noChangeAspect="1"/>
          </p:cNvPicPr>
          <p:nvPr/>
        </p:nvPicPr>
        <p:blipFill>
          <a:blip r:embed="rId3"/>
          <a:stretch>
            <a:fillRect/>
          </a:stretch>
        </p:blipFill>
        <p:spPr>
          <a:xfrm>
            <a:off x="6456218" y="321025"/>
            <a:ext cx="4572000" cy="4572000"/>
          </a:xfrm>
          <a:prstGeom prst="rect">
            <a:avLst/>
          </a:prstGeom>
        </p:spPr>
      </p:pic>
    </p:spTree>
    <p:extLst>
      <p:ext uri="{BB962C8B-B14F-4D97-AF65-F5344CB8AC3E}">
        <p14:creationId xmlns:p14="http://schemas.microsoft.com/office/powerpoint/2010/main" val="4273548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numbers and a number of people&#10;&#10;Description automatically generated with medium confidence">
            <a:extLst>
              <a:ext uri="{FF2B5EF4-FFF2-40B4-BE49-F238E27FC236}">
                <a16:creationId xmlns:a16="http://schemas.microsoft.com/office/drawing/2014/main" id="{77D4C8A3-EEE5-7A33-0462-38F9C5708F3A}"/>
              </a:ext>
            </a:extLst>
          </p:cNvPr>
          <p:cNvPicPr>
            <a:picLocks noChangeAspect="1"/>
          </p:cNvPicPr>
          <p:nvPr/>
        </p:nvPicPr>
        <p:blipFill>
          <a:blip r:embed="rId2"/>
          <a:stretch>
            <a:fillRect/>
          </a:stretch>
        </p:blipFill>
        <p:spPr>
          <a:xfrm>
            <a:off x="1248724" y="37146"/>
            <a:ext cx="9694551" cy="5909524"/>
          </a:xfrm>
          <a:prstGeom prst="rect">
            <a:avLst/>
          </a:prstGeom>
        </p:spPr>
      </p:pic>
      <p:sp>
        <p:nvSpPr>
          <p:cNvPr id="6" name="TextBox 5">
            <a:extLst>
              <a:ext uri="{FF2B5EF4-FFF2-40B4-BE49-F238E27FC236}">
                <a16:creationId xmlns:a16="http://schemas.microsoft.com/office/drawing/2014/main" id="{9A574872-035C-0090-255C-C1E0518CE6E0}"/>
              </a:ext>
            </a:extLst>
          </p:cNvPr>
          <p:cNvSpPr txBox="1"/>
          <p:nvPr/>
        </p:nvSpPr>
        <p:spPr>
          <a:xfrm>
            <a:off x="387926" y="6095999"/>
            <a:ext cx="8908473" cy="600164"/>
          </a:xfrm>
          <a:prstGeom prst="rect">
            <a:avLst/>
          </a:prstGeom>
          <a:noFill/>
        </p:spPr>
        <p:txBody>
          <a:bodyPr wrap="square">
            <a:spAutoFit/>
          </a:bodyPr>
          <a:lstStyle/>
          <a:p>
            <a:r>
              <a:rPr lang="en-US" sz="1100" b="0" i="1" dirty="0">
                <a:solidFill>
                  <a:srgbClr val="4C4C4C"/>
                </a:solidFill>
                <a:effectLst/>
                <a:latin typeface="Proxima Nova Rg" panose="02000506030000020004" pitchFamily="2" charset="77"/>
              </a:rPr>
              <a:t>Base year and projected emissions from livestock systems shown as a waterfall chart with a range of mitigation measures applied to 2050 with their technical potential. From: </a:t>
            </a:r>
            <a:r>
              <a:rPr lang="en-US" sz="1100" b="1" i="1" u="sng" dirty="0">
                <a:solidFill>
                  <a:srgbClr val="DAAA00"/>
                </a:solidFill>
                <a:effectLst/>
                <a:latin typeface="Proxima Nova Rg" panose="02000506030000020004" pitchFamily="2" charset="77"/>
                <a:hlinkClick r:id="rId3"/>
              </a:rPr>
              <a:t>Pathways towards lower emissions – A global assessment of the greenhouse gas emissions and mitigation options from livestock agrifood systems</a:t>
            </a:r>
            <a:r>
              <a:rPr lang="en-US" sz="1100" b="0" i="1" dirty="0">
                <a:solidFill>
                  <a:srgbClr val="4C4C4C"/>
                </a:solidFill>
                <a:effectLst/>
                <a:latin typeface="Proxima Nova Rg" panose="02000506030000020004" pitchFamily="2" charset="77"/>
              </a:rPr>
              <a:t>.</a:t>
            </a:r>
            <a:endParaRPr lang="en-US" sz="1100" dirty="0">
              <a:latin typeface="Proxima Nova Rg" panose="02000506030000020004" pitchFamily="2" charset="77"/>
            </a:endParaRPr>
          </a:p>
        </p:txBody>
      </p:sp>
    </p:spTree>
    <p:extLst>
      <p:ext uri="{BB962C8B-B14F-4D97-AF65-F5344CB8AC3E}">
        <p14:creationId xmlns:p14="http://schemas.microsoft.com/office/powerpoint/2010/main" val="1932331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672CA-3307-F4C1-7EB9-AD381D33E18C}"/>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1000" contrast="29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B67CF8C-FB53-46A3-9DA4-A19B9A8423D5}"/>
              </a:ext>
            </a:extLst>
          </p:cNvPr>
          <p:cNvSpPr txBox="1"/>
          <p:nvPr/>
        </p:nvSpPr>
        <p:spPr>
          <a:xfrm>
            <a:off x="5339616" y="4327929"/>
            <a:ext cx="6430026" cy="1938992"/>
          </a:xfrm>
          <a:prstGeom prst="rect">
            <a:avLst/>
          </a:prstGeom>
          <a:noFill/>
          <a:effectLst>
            <a:outerShdw blurRad="50800" dist="50800" dir="5400000" algn="ctr" rotWithShape="0">
              <a:schemeClr val="bg2">
                <a:lumMod val="75000"/>
                <a:alpha val="79000"/>
              </a:schemeClr>
            </a:outerShdw>
          </a:effectLst>
        </p:spPr>
        <p:txBody>
          <a:bodyPr wrap="square" rtlCol="0">
            <a:spAutoFit/>
          </a:bodyPr>
          <a:lstStyle/>
          <a:p>
            <a:pPr algn="r"/>
            <a:r>
              <a:rPr lang="en-US" sz="6000" b="1" dirty="0">
                <a:solidFill>
                  <a:srgbClr val="FFFFFF"/>
                </a:solidFill>
                <a:latin typeface="Proxima Nova Th" panose="02000506030000020004" pitchFamily="2" charset="77"/>
              </a:rPr>
              <a:t>California </a:t>
            </a:r>
          </a:p>
          <a:p>
            <a:pPr algn="r"/>
            <a:r>
              <a:rPr lang="en-US" sz="6000" b="1" dirty="0">
                <a:solidFill>
                  <a:srgbClr val="FFFFFF"/>
                </a:solidFill>
                <a:latin typeface="Proxima Nova Th" panose="02000506030000020004" pitchFamily="2" charset="77"/>
              </a:rPr>
              <a:t>Case Study</a:t>
            </a:r>
          </a:p>
        </p:txBody>
      </p:sp>
      <p:sp>
        <p:nvSpPr>
          <p:cNvPr id="7" name="Rectangle 6">
            <a:extLst>
              <a:ext uri="{FF2B5EF4-FFF2-40B4-BE49-F238E27FC236}">
                <a16:creationId xmlns:a16="http://schemas.microsoft.com/office/drawing/2014/main" id="{BA5EF2E8-85A6-9E4B-8E92-63BE50358152}"/>
              </a:ext>
            </a:extLst>
          </p:cNvPr>
          <p:cNvSpPr/>
          <p:nvPr/>
        </p:nvSpPr>
        <p:spPr>
          <a:xfrm>
            <a:off x="8723731" y="6266921"/>
            <a:ext cx="3468269" cy="369332"/>
          </a:xfrm>
          <a:prstGeom prst="rect">
            <a:avLst/>
          </a:prstGeom>
        </p:spPr>
        <p:txBody>
          <a:bodyPr wrap="square">
            <a:spAutoFit/>
          </a:bodyPr>
          <a:lstStyle/>
          <a:p>
            <a:r>
              <a:rPr lang="en-US" b="1" dirty="0">
                <a:solidFill>
                  <a:schemeClr val="bg1"/>
                </a:solidFill>
                <a:latin typeface="Proxima Nova Rg" panose="020B0503030502060204" pitchFamily="34" charset="0"/>
              </a:rPr>
              <a:t>https://</a:t>
            </a:r>
            <a:r>
              <a:rPr lang="en-US" b="1" dirty="0" err="1">
                <a:solidFill>
                  <a:schemeClr val="bg1"/>
                </a:solidFill>
                <a:latin typeface="Proxima Nova Rg" panose="020B0503030502060204" pitchFamily="34" charset="0"/>
              </a:rPr>
              <a:t>bit.ly</a:t>
            </a:r>
            <a:r>
              <a:rPr lang="en-US" b="1" dirty="0">
                <a:solidFill>
                  <a:schemeClr val="bg1"/>
                </a:solidFill>
                <a:latin typeface="Proxima Nova Rg" panose="020B0503030502060204" pitchFamily="34" charset="0"/>
              </a:rPr>
              <a:t>/</a:t>
            </a:r>
            <a:r>
              <a:rPr lang="en-US" b="1" dirty="0" err="1">
                <a:solidFill>
                  <a:schemeClr val="bg1"/>
                </a:solidFill>
                <a:latin typeface="Proxima Nova Rg" panose="020B0503030502060204" pitchFamily="34" charset="0"/>
              </a:rPr>
              <a:t>pathwayclear</a:t>
            </a:r>
            <a:endParaRPr lang="en-US" dirty="0">
              <a:solidFill>
                <a:schemeClr val="bg1"/>
              </a:solidFill>
            </a:endParaRPr>
          </a:p>
        </p:txBody>
      </p:sp>
    </p:spTree>
    <p:extLst>
      <p:ext uri="{BB962C8B-B14F-4D97-AF65-F5344CB8AC3E}">
        <p14:creationId xmlns:p14="http://schemas.microsoft.com/office/powerpoint/2010/main" val="444956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9B165-D9FC-DE67-3115-8289347FC1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7065" y="981474"/>
            <a:ext cx="7111288" cy="4650635"/>
          </a:xfrm>
          <a:prstGeom prst="rect">
            <a:avLst/>
          </a:prstGeom>
        </p:spPr>
      </p:pic>
      <p:sp>
        <p:nvSpPr>
          <p:cNvPr id="4" name="Rectangle 3">
            <a:extLst>
              <a:ext uri="{FF2B5EF4-FFF2-40B4-BE49-F238E27FC236}">
                <a16:creationId xmlns:a16="http://schemas.microsoft.com/office/drawing/2014/main" id="{9F8B5763-482E-3429-976D-F6DF531AFC02}"/>
              </a:ext>
            </a:extLst>
          </p:cNvPr>
          <p:cNvSpPr/>
          <p:nvPr/>
        </p:nvSpPr>
        <p:spPr>
          <a:xfrm>
            <a:off x="531944" y="257742"/>
            <a:ext cx="11128111" cy="1077218"/>
          </a:xfrm>
          <a:prstGeom prst="rect">
            <a:avLst/>
          </a:prstGeom>
        </p:spPr>
        <p:txBody>
          <a:bodyPr wrap="square">
            <a:spAutoFit/>
          </a:bodyPr>
          <a:lstStyle/>
          <a:p>
            <a:r>
              <a:rPr lang="en-US" sz="3200" b="1" dirty="0">
                <a:solidFill>
                  <a:srgbClr val="022851"/>
                </a:solidFill>
                <a:latin typeface="Proxima Nova Lt" panose="020B0503030502060204" pitchFamily="34" charset="0"/>
              </a:rPr>
              <a:t>Whitepaper highlighting benefits of incentive-based policies in GHG reductions</a:t>
            </a:r>
          </a:p>
        </p:txBody>
      </p:sp>
      <p:sp>
        <p:nvSpPr>
          <p:cNvPr id="7" name="Rectangle 6">
            <a:extLst>
              <a:ext uri="{FF2B5EF4-FFF2-40B4-BE49-F238E27FC236}">
                <a16:creationId xmlns:a16="http://schemas.microsoft.com/office/drawing/2014/main" id="{4B94DF62-508C-7A85-AB6E-38859ABF5503}"/>
              </a:ext>
            </a:extLst>
          </p:cNvPr>
          <p:cNvSpPr/>
          <p:nvPr/>
        </p:nvSpPr>
        <p:spPr>
          <a:xfrm>
            <a:off x="848524" y="5588748"/>
            <a:ext cx="3468269" cy="369332"/>
          </a:xfrm>
          <a:prstGeom prst="rect">
            <a:avLst/>
          </a:prstGeom>
        </p:spPr>
        <p:txBody>
          <a:bodyPr wrap="square">
            <a:spAutoFit/>
          </a:bodyPr>
          <a:lstStyle/>
          <a:p>
            <a:r>
              <a:rPr lang="en-US" b="1" dirty="0">
                <a:solidFill>
                  <a:srgbClr val="002755"/>
                </a:solidFill>
                <a:latin typeface="Proxima Nova Rg" panose="020B0503030502060204" pitchFamily="34" charset="0"/>
              </a:rPr>
              <a:t>https://</a:t>
            </a:r>
            <a:r>
              <a:rPr lang="en-US" b="1" dirty="0" err="1">
                <a:solidFill>
                  <a:srgbClr val="002755"/>
                </a:solidFill>
                <a:latin typeface="Proxima Nova Rg" panose="020B0503030502060204" pitchFamily="34" charset="0"/>
              </a:rPr>
              <a:t>bit.ly</a:t>
            </a:r>
            <a:r>
              <a:rPr lang="en-US" b="1" dirty="0">
                <a:solidFill>
                  <a:srgbClr val="002755"/>
                </a:solidFill>
                <a:latin typeface="Proxima Nova Rg" panose="020B0503030502060204" pitchFamily="34" charset="0"/>
              </a:rPr>
              <a:t>/</a:t>
            </a:r>
            <a:r>
              <a:rPr lang="en-US" b="1" dirty="0" err="1">
                <a:solidFill>
                  <a:srgbClr val="002755"/>
                </a:solidFill>
                <a:latin typeface="Proxima Nova Rg" panose="020B0503030502060204" pitchFamily="34" charset="0"/>
              </a:rPr>
              <a:t>pathwayclear</a:t>
            </a:r>
            <a:endParaRPr lang="en-US" dirty="0"/>
          </a:p>
        </p:txBody>
      </p:sp>
      <p:pic>
        <p:nvPicPr>
          <p:cNvPr id="8" name="Picture 7">
            <a:extLst>
              <a:ext uri="{FF2B5EF4-FFF2-40B4-BE49-F238E27FC236}">
                <a16:creationId xmlns:a16="http://schemas.microsoft.com/office/drawing/2014/main" id="{E4DCE79A-6E6C-7020-F323-334002D06749}"/>
              </a:ext>
            </a:extLst>
          </p:cNvPr>
          <p:cNvPicPr>
            <a:picLocks noChangeAspect="1"/>
          </p:cNvPicPr>
          <p:nvPr/>
        </p:nvPicPr>
        <p:blipFill>
          <a:blip r:embed="rId3"/>
          <a:stretch>
            <a:fillRect/>
          </a:stretch>
        </p:blipFill>
        <p:spPr>
          <a:xfrm>
            <a:off x="1011422" y="1600200"/>
            <a:ext cx="2705100" cy="2743200"/>
          </a:xfrm>
          <a:prstGeom prst="rect">
            <a:avLst/>
          </a:prstGeom>
        </p:spPr>
      </p:pic>
      <p:pic>
        <p:nvPicPr>
          <p:cNvPr id="14" name="Picture 13">
            <a:extLst>
              <a:ext uri="{FF2B5EF4-FFF2-40B4-BE49-F238E27FC236}">
                <a16:creationId xmlns:a16="http://schemas.microsoft.com/office/drawing/2014/main" id="{706CF6BB-63EF-503B-7F2C-5256B3687B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61213" y="1733106"/>
            <a:ext cx="3415479" cy="3094075"/>
          </a:xfrm>
          <a:prstGeom prst="rect">
            <a:avLst/>
          </a:prstGeom>
        </p:spPr>
      </p:pic>
      <p:sp>
        <p:nvSpPr>
          <p:cNvPr id="16" name="TextBox 15">
            <a:extLst>
              <a:ext uri="{FF2B5EF4-FFF2-40B4-BE49-F238E27FC236}">
                <a16:creationId xmlns:a16="http://schemas.microsoft.com/office/drawing/2014/main" id="{89EFCCE3-A751-3D93-A243-2567435294CE}"/>
              </a:ext>
            </a:extLst>
          </p:cNvPr>
          <p:cNvSpPr txBox="1"/>
          <p:nvPr/>
        </p:nvSpPr>
        <p:spPr>
          <a:xfrm>
            <a:off x="1063441" y="4299463"/>
            <a:ext cx="2487833" cy="1200329"/>
          </a:xfrm>
          <a:prstGeom prst="rect">
            <a:avLst/>
          </a:prstGeom>
          <a:noFill/>
        </p:spPr>
        <p:txBody>
          <a:bodyPr wrap="square">
            <a:spAutoFit/>
          </a:bodyPr>
          <a:lstStyle/>
          <a:p>
            <a:r>
              <a:rPr lang="en-US" dirty="0">
                <a:solidFill>
                  <a:srgbClr val="002755"/>
                </a:solidFill>
                <a:latin typeface="Proxima Nova Lt" panose="020B0303030502060204" pitchFamily="34" charset="0"/>
              </a:rPr>
              <a:t>Use your cellphone camera to scan the QR code and take you to the article.</a:t>
            </a:r>
            <a:endParaRPr lang="en-US" dirty="0">
              <a:latin typeface="Proxima Nova Lt" panose="020B0303030502060204" pitchFamily="34" charset="0"/>
            </a:endParaRPr>
          </a:p>
        </p:txBody>
      </p:sp>
      <p:sp>
        <p:nvSpPr>
          <p:cNvPr id="5" name="Rectangle 4">
            <a:extLst>
              <a:ext uri="{FF2B5EF4-FFF2-40B4-BE49-F238E27FC236}">
                <a16:creationId xmlns:a16="http://schemas.microsoft.com/office/drawing/2014/main" id="{EE468338-E9C3-41FE-F46F-770A1C4B53CC}"/>
              </a:ext>
            </a:extLst>
          </p:cNvPr>
          <p:cNvSpPr/>
          <p:nvPr/>
        </p:nvSpPr>
        <p:spPr>
          <a:xfrm>
            <a:off x="5342022" y="2671009"/>
            <a:ext cx="1179095" cy="2458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1132462-4CFC-0697-A24F-0309CD10AB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3571" y="3011095"/>
            <a:ext cx="1255996" cy="1632098"/>
          </a:xfrm>
          <a:prstGeom prst="rect">
            <a:avLst/>
          </a:prstGeom>
        </p:spPr>
      </p:pic>
    </p:spTree>
    <p:extLst>
      <p:ext uri="{BB962C8B-B14F-4D97-AF65-F5344CB8AC3E}">
        <p14:creationId xmlns:p14="http://schemas.microsoft.com/office/powerpoint/2010/main" val="287272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1715C6-206C-A8F6-7D69-F16AC16765A0}"/>
              </a:ext>
            </a:extLst>
          </p:cNvPr>
          <p:cNvSpPr txBox="1"/>
          <p:nvPr/>
        </p:nvSpPr>
        <p:spPr>
          <a:xfrm>
            <a:off x="3701441" y="318567"/>
            <a:ext cx="6100174" cy="584775"/>
          </a:xfrm>
          <a:prstGeom prst="rect">
            <a:avLst/>
          </a:prstGeom>
          <a:noFill/>
        </p:spPr>
        <p:txBody>
          <a:bodyPr wrap="square">
            <a:spAutoFit/>
          </a:bodyPr>
          <a:lstStyle/>
          <a:p>
            <a:r>
              <a:rPr lang="en-US" sz="3200" b="1" dirty="0">
                <a:solidFill>
                  <a:srgbClr val="022851"/>
                </a:solidFill>
                <a:latin typeface="Proxima Nova Lt" panose="020B0503030502060204" pitchFamily="34" charset="0"/>
              </a:rPr>
              <a:t>Ambitious Goals in California</a:t>
            </a:r>
            <a:endParaRPr lang="en-US" sz="3200" dirty="0"/>
          </a:p>
        </p:txBody>
      </p:sp>
      <p:sp>
        <p:nvSpPr>
          <p:cNvPr id="5" name="TextBox 4">
            <a:extLst>
              <a:ext uri="{FF2B5EF4-FFF2-40B4-BE49-F238E27FC236}">
                <a16:creationId xmlns:a16="http://schemas.microsoft.com/office/drawing/2014/main" id="{6BD1FEAC-F24A-02DA-12B7-B99E4526911C}"/>
              </a:ext>
            </a:extLst>
          </p:cNvPr>
          <p:cNvSpPr txBox="1"/>
          <p:nvPr/>
        </p:nvSpPr>
        <p:spPr>
          <a:xfrm>
            <a:off x="7524823" y="1624876"/>
            <a:ext cx="3881113" cy="3816429"/>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Proxima Nova Rg" panose="02000506030000020004" pitchFamily="2" charset="77"/>
              </a:rPr>
              <a:t>California had set aggressive targets for reducing methane 40% below 2013 levels by 2030</a:t>
            </a:r>
          </a:p>
          <a:p>
            <a:endParaRPr lang="en-US" sz="2200" dirty="0">
              <a:latin typeface="Proxima Nova Rg" panose="02000506030000020004" pitchFamily="2" charset="77"/>
            </a:endParaRPr>
          </a:p>
          <a:p>
            <a:pPr marL="285750" indent="-285750">
              <a:buFont typeface="Arial" panose="020B0604020202020204" pitchFamily="34" charset="0"/>
              <a:buChar char="•"/>
            </a:pPr>
            <a:r>
              <a:rPr lang="en-US" sz="2200" dirty="0">
                <a:latin typeface="Proxima Nova Rg" panose="02000506030000020004" pitchFamily="2" charset="77"/>
              </a:rPr>
              <a:t>Dairy to reduce 7.2 MMTCO2e </a:t>
            </a:r>
          </a:p>
          <a:p>
            <a:pPr marL="285750" indent="-285750">
              <a:buFont typeface="Arial" panose="020B0604020202020204" pitchFamily="34" charset="0"/>
              <a:buChar char="•"/>
            </a:pPr>
            <a:endParaRPr lang="en-US" sz="2200" dirty="0">
              <a:latin typeface="Proxima Nova Rg" panose="02000506030000020004" pitchFamily="2" charset="77"/>
            </a:endParaRPr>
          </a:p>
          <a:p>
            <a:pPr marL="285750" indent="-285750">
              <a:buFont typeface="Arial" panose="020B0604020202020204" pitchFamily="34" charset="0"/>
              <a:buChar char="•"/>
            </a:pPr>
            <a:r>
              <a:rPr lang="en-US" sz="2200" dirty="0">
                <a:latin typeface="Proxima Nova Rg" panose="02000506030000020004" pitchFamily="2" charset="77"/>
              </a:rPr>
              <a:t>1.8 MMTCO2e reductions coming from mostly beef cattle.</a:t>
            </a:r>
          </a:p>
        </p:txBody>
      </p:sp>
      <p:pic>
        <p:nvPicPr>
          <p:cNvPr id="7" name="Picture 6" descr="Chart, pie chart&#10;&#10;Description automatically generated">
            <a:extLst>
              <a:ext uri="{FF2B5EF4-FFF2-40B4-BE49-F238E27FC236}">
                <a16:creationId xmlns:a16="http://schemas.microsoft.com/office/drawing/2014/main" id="{E7530293-DD1A-C1AA-FFA6-5CB122C795BD}"/>
              </a:ext>
            </a:extLst>
          </p:cNvPr>
          <p:cNvPicPr>
            <a:picLocks noChangeAspect="1"/>
          </p:cNvPicPr>
          <p:nvPr/>
        </p:nvPicPr>
        <p:blipFill>
          <a:blip r:embed="rId3"/>
          <a:stretch>
            <a:fillRect/>
          </a:stretch>
        </p:blipFill>
        <p:spPr>
          <a:xfrm>
            <a:off x="194813" y="1179116"/>
            <a:ext cx="7135198" cy="5360317"/>
          </a:xfrm>
          <a:prstGeom prst="rect">
            <a:avLst/>
          </a:prstGeom>
        </p:spPr>
      </p:pic>
    </p:spTree>
    <p:extLst>
      <p:ext uri="{BB962C8B-B14F-4D97-AF65-F5344CB8AC3E}">
        <p14:creationId xmlns:p14="http://schemas.microsoft.com/office/powerpoint/2010/main" val="275543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9B165-D9FC-DE67-3115-8289347FC1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7065" y="796351"/>
            <a:ext cx="7111288" cy="4650635"/>
          </a:xfrm>
          <a:prstGeom prst="rect">
            <a:avLst/>
          </a:prstGeom>
        </p:spPr>
      </p:pic>
      <p:sp>
        <p:nvSpPr>
          <p:cNvPr id="4" name="Rectangle 3">
            <a:extLst>
              <a:ext uri="{FF2B5EF4-FFF2-40B4-BE49-F238E27FC236}">
                <a16:creationId xmlns:a16="http://schemas.microsoft.com/office/drawing/2014/main" id="{9F8B5763-482E-3429-976D-F6DF531AFC02}"/>
              </a:ext>
            </a:extLst>
          </p:cNvPr>
          <p:cNvSpPr/>
          <p:nvPr/>
        </p:nvSpPr>
        <p:spPr>
          <a:xfrm>
            <a:off x="531944" y="257742"/>
            <a:ext cx="11128111" cy="1077218"/>
          </a:xfrm>
          <a:prstGeom prst="rect">
            <a:avLst/>
          </a:prstGeom>
        </p:spPr>
        <p:txBody>
          <a:bodyPr wrap="square">
            <a:spAutoFit/>
          </a:bodyPr>
          <a:lstStyle/>
          <a:p>
            <a:r>
              <a:rPr lang="en-US" sz="3200" b="1" dirty="0" err="1">
                <a:solidFill>
                  <a:srgbClr val="D6AD23"/>
                </a:solidFill>
                <a:latin typeface="Proxima Nova Rg" panose="020B0503030502060204" pitchFamily="34" charset="0"/>
              </a:rPr>
              <a:t>clear.ucdavis.edu</a:t>
            </a:r>
            <a:r>
              <a:rPr lang="en-US" sz="3200" b="1" dirty="0">
                <a:solidFill>
                  <a:srgbClr val="D6AD23"/>
                </a:solidFill>
                <a:latin typeface="Proxima Nova Rg" panose="020B0503030502060204" pitchFamily="34" charset="0"/>
              </a:rPr>
              <a:t> </a:t>
            </a:r>
            <a:r>
              <a:rPr lang="en-US" sz="3200" b="1" dirty="0">
                <a:solidFill>
                  <a:srgbClr val="022851"/>
                </a:solidFill>
                <a:latin typeface="Proxima Nova Rg" panose="020B0503030502060204" pitchFamily="34" charset="0"/>
              </a:rPr>
              <a:t>– </a:t>
            </a:r>
            <a:r>
              <a:rPr lang="en-US" sz="3200" dirty="0">
                <a:solidFill>
                  <a:srgbClr val="022851"/>
                </a:solidFill>
                <a:latin typeface="Proxima Nova Lt" panose="020B0303030502060204" pitchFamily="34" charset="0"/>
              </a:rPr>
              <a:t>a resource </a:t>
            </a:r>
            <a:r>
              <a:rPr lang="en-US" sz="3200" b="1" u="sng" dirty="0">
                <a:solidFill>
                  <a:srgbClr val="022851"/>
                </a:solidFill>
                <a:latin typeface="Proxima Nova Lt" panose="020B0303030502060204" pitchFamily="34" charset="0"/>
              </a:rPr>
              <a:t>for you</a:t>
            </a:r>
            <a:r>
              <a:rPr lang="en-US" sz="3200" dirty="0">
                <a:solidFill>
                  <a:srgbClr val="022851"/>
                </a:solidFill>
                <a:latin typeface="Proxima Nova Lt" panose="020B0303030502060204" pitchFamily="34" charset="0"/>
              </a:rPr>
              <a:t> on animal agriculture</a:t>
            </a:r>
          </a:p>
          <a:p>
            <a:r>
              <a:rPr lang="en-US" sz="3200" dirty="0">
                <a:solidFill>
                  <a:srgbClr val="022851"/>
                </a:solidFill>
                <a:latin typeface="Proxima Nova Lt" panose="020B0303030502060204" pitchFamily="34" charset="0"/>
              </a:rPr>
              <a:t>and sustainability</a:t>
            </a:r>
          </a:p>
        </p:txBody>
      </p:sp>
      <p:sp>
        <p:nvSpPr>
          <p:cNvPr id="5" name="Rectangle 4">
            <a:extLst>
              <a:ext uri="{FF2B5EF4-FFF2-40B4-BE49-F238E27FC236}">
                <a16:creationId xmlns:a16="http://schemas.microsoft.com/office/drawing/2014/main" id="{DA6863DA-117C-D7B9-161F-41C16C47C880}"/>
              </a:ext>
            </a:extLst>
          </p:cNvPr>
          <p:cNvSpPr/>
          <p:nvPr/>
        </p:nvSpPr>
        <p:spPr>
          <a:xfrm>
            <a:off x="717686" y="1543808"/>
            <a:ext cx="3468270" cy="1200329"/>
          </a:xfrm>
          <a:prstGeom prst="rect">
            <a:avLst/>
          </a:prstGeom>
        </p:spPr>
        <p:txBody>
          <a:bodyPr wrap="square">
            <a:spAutoFit/>
          </a:bodyPr>
          <a:lstStyle/>
          <a:p>
            <a:r>
              <a:rPr lang="en-US" b="1" dirty="0">
                <a:solidFill>
                  <a:srgbClr val="002755"/>
                </a:solidFill>
                <a:latin typeface="Proxima Nova Rg" panose="020B0503030502060204" pitchFamily="34" charset="0"/>
              </a:rPr>
              <a:t>Topical Explainers</a:t>
            </a:r>
          </a:p>
          <a:p>
            <a:r>
              <a:rPr lang="en-US" dirty="0">
                <a:solidFill>
                  <a:srgbClr val="002755"/>
                </a:solidFill>
                <a:latin typeface="Proxima Nova Lt" panose="020B0303030502060204" pitchFamily="34" charset="0"/>
              </a:rPr>
              <a:t>Articles that explain a topic or concept. For example, “What is a dairy digester?”</a:t>
            </a:r>
            <a:endParaRPr lang="en-US" dirty="0"/>
          </a:p>
        </p:txBody>
      </p:sp>
      <p:sp>
        <p:nvSpPr>
          <p:cNvPr id="6" name="Rectangle 5">
            <a:extLst>
              <a:ext uri="{FF2B5EF4-FFF2-40B4-BE49-F238E27FC236}">
                <a16:creationId xmlns:a16="http://schemas.microsoft.com/office/drawing/2014/main" id="{66F01571-C0CB-5491-80E1-3453BFF3BF1C}"/>
              </a:ext>
            </a:extLst>
          </p:cNvPr>
          <p:cNvSpPr/>
          <p:nvPr/>
        </p:nvSpPr>
        <p:spPr>
          <a:xfrm>
            <a:off x="717685" y="2987794"/>
            <a:ext cx="3468269" cy="1200329"/>
          </a:xfrm>
          <a:prstGeom prst="rect">
            <a:avLst/>
          </a:prstGeom>
        </p:spPr>
        <p:txBody>
          <a:bodyPr wrap="square">
            <a:spAutoFit/>
          </a:bodyPr>
          <a:lstStyle/>
          <a:p>
            <a:r>
              <a:rPr lang="en-US" b="1" dirty="0">
                <a:solidFill>
                  <a:srgbClr val="002755"/>
                </a:solidFill>
                <a:latin typeface="Proxima Nova Rg" panose="020B0503030502060204" pitchFamily="34" charset="0"/>
              </a:rPr>
              <a:t>Blogs</a:t>
            </a:r>
          </a:p>
          <a:p>
            <a:r>
              <a:rPr lang="en-US" dirty="0">
                <a:solidFill>
                  <a:srgbClr val="002755"/>
                </a:solidFill>
                <a:latin typeface="Proxima Nova Lt" panose="020B0303030502060204" pitchFamily="34" charset="0"/>
              </a:rPr>
              <a:t>Like op-eds, our blog offers perspective and context to topics around animal agriculture.</a:t>
            </a:r>
            <a:endParaRPr lang="en-US" dirty="0"/>
          </a:p>
        </p:txBody>
      </p:sp>
      <p:sp>
        <p:nvSpPr>
          <p:cNvPr id="7" name="Rectangle 6">
            <a:extLst>
              <a:ext uri="{FF2B5EF4-FFF2-40B4-BE49-F238E27FC236}">
                <a16:creationId xmlns:a16="http://schemas.microsoft.com/office/drawing/2014/main" id="{4B94DF62-508C-7A85-AB6E-38859ABF5503}"/>
              </a:ext>
            </a:extLst>
          </p:cNvPr>
          <p:cNvSpPr/>
          <p:nvPr/>
        </p:nvSpPr>
        <p:spPr>
          <a:xfrm>
            <a:off x="717686" y="4431780"/>
            <a:ext cx="3468269" cy="1200329"/>
          </a:xfrm>
          <a:prstGeom prst="rect">
            <a:avLst/>
          </a:prstGeom>
        </p:spPr>
        <p:txBody>
          <a:bodyPr wrap="square">
            <a:spAutoFit/>
          </a:bodyPr>
          <a:lstStyle/>
          <a:p>
            <a:r>
              <a:rPr lang="en-US" b="1" dirty="0">
                <a:solidFill>
                  <a:srgbClr val="002755"/>
                </a:solidFill>
                <a:latin typeface="Proxima Nova Rg" panose="020B0503030502060204" pitchFamily="34" charset="0"/>
              </a:rPr>
              <a:t>News Stories</a:t>
            </a:r>
          </a:p>
          <a:p>
            <a:r>
              <a:rPr lang="en-US" dirty="0">
                <a:solidFill>
                  <a:srgbClr val="002755"/>
                </a:solidFill>
                <a:latin typeface="Proxima Nova Lt" panose="020B0303030502060204" pitchFamily="34" charset="0"/>
              </a:rPr>
              <a:t>News-style articles that highlight research and CLEAR Center news.</a:t>
            </a:r>
            <a:endParaRPr lang="en-US" dirty="0"/>
          </a:p>
        </p:txBody>
      </p:sp>
    </p:spTree>
    <p:extLst>
      <p:ext uri="{BB962C8B-B14F-4D97-AF65-F5344CB8AC3E}">
        <p14:creationId xmlns:p14="http://schemas.microsoft.com/office/powerpoint/2010/main" val="3859032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BE7289AF-EBAD-22DC-DC69-0CB21DB4A36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4000" contrast="1900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TextBox 5">
            <a:extLst>
              <a:ext uri="{FF2B5EF4-FFF2-40B4-BE49-F238E27FC236}">
                <a16:creationId xmlns:a16="http://schemas.microsoft.com/office/drawing/2014/main" id="{1AD091A8-8C39-8415-17E4-C68C33E609F0}"/>
              </a:ext>
            </a:extLst>
          </p:cNvPr>
          <p:cNvSpPr txBox="1"/>
          <p:nvPr/>
        </p:nvSpPr>
        <p:spPr>
          <a:xfrm>
            <a:off x="701356" y="514094"/>
            <a:ext cx="10985500" cy="1323439"/>
          </a:xfrm>
          <a:prstGeom prst="rect">
            <a:avLst/>
          </a:prstGeom>
          <a:noFill/>
        </p:spPr>
        <p:txBody>
          <a:bodyPr wrap="square">
            <a:spAutoFit/>
          </a:bodyPr>
          <a:lstStyle/>
          <a:p>
            <a:r>
              <a:rPr lang="en-US" sz="4000" b="1" dirty="0">
                <a:solidFill>
                  <a:schemeClr val="bg1"/>
                </a:solidFill>
                <a:latin typeface="Proxima Nova Rg" panose="02000506030000020004" pitchFamily="2" charset="77"/>
              </a:rPr>
              <a:t>California dairy should exceed the full 40 percent reduction by 2030 = 7.61 – 10.59 MMT</a:t>
            </a:r>
          </a:p>
        </p:txBody>
      </p:sp>
      <p:sp>
        <p:nvSpPr>
          <p:cNvPr id="8" name="TextBox 7">
            <a:extLst>
              <a:ext uri="{FF2B5EF4-FFF2-40B4-BE49-F238E27FC236}">
                <a16:creationId xmlns:a16="http://schemas.microsoft.com/office/drawing/2014/main" id="{E71182AB-8369-E1BF-55C8-E3E57B00719D}"/>
              </a:ext>
            </a:extLst>
          </p:cNvPr>
          <p:cNvSpPr txBox="1"/>
          <p:nvPr/>
        </p:nvSpPr>
        <p:spPr>
          <a:xfrm>
            <a:off x="998682" y="2827400"/>
            <a:ext cx="9321800" cy="523220"/>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bg1"/>
                </a:solidFill>
                <a:latin typeface="Proxima Nova Rg" panose="02000506030000020004" pitchFamily="2" charset="77"/>
              </a:rPr>
              <a:t>Attrition - 2.6 to 3.3 MMTCO2e/</a:t>
            </a:r>
            <a:r>
              <a:rPr lang="en-US" sz="2800" dirty="0" err="1">
                <a:solidFill>
                  <a:schemeClr val="bg1"/>
                </a:solidFill>
                <a:latin typeface="Proxima Nova Rg" panose="02000506030000020004" pitchFamily="2" charset="77"/>
              </a:rPr>
              <a:t>yr</a:t>
            </a:r>
            <a:endParaRPr lang="en-US" sz="2800" dirty="0">
              <a:solidFill>
                <a:schemeClr val="bg1"/>
              </a:solidFill>
              <a:latin typeface="Proxima Nova Rg" panose="02000506030000020004" pitchFamily="2" charset="77"/>
            </a:endParaRPr>
          </a:p>
        </p:txBody>
      </p:sp>
      <p:sp>
        <p:nvSpPr>
          <p:cNvPr id="10" name="TextBox 9">
            <a:extLst>
              <a:ext uri="{FF2B5EF4-FFF2-40B4-BE49-F238E27FC236}">
                <a16:creationId xmlns:a16="http://schemas.microsoft.com/office/drawing/2014/main" id="{CE228EAF-C020-7237-BC7D-99F29E391F78}"/>
              </a:ext>
            </a:extLst>
          </p:cNvPr>
          <p:cNvSpPr txBox="1"/>
          <p:nvPr/>
        </p:nvSpPr>
        <p:spPr>
          <a:xfrm>
            <a:off x="998682" y="3490976"/>
            <a:ext cx="9918700" cy="523220"/>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bg1"/>
                </a:solidFill>
                <a:latin typeface="Proxima Nova Rg" panose="02000506030000020004" pitchFamily="2" charset="77"/>
              </a:rPr>
              <a:t>Alternative manure management - 0.6 and 1.1 MMTCO2e/</a:t>
            </a:r>
            <a:r>
              <a:rPr lang="en-US" sz="2800" dirty="0" err="1">
                <a:solidFill>
                  <a:schemeClr val="bg1"/>
                </a:solidFill>
                <a:latin typeface="Proxima Nova Rg" panose="02000506030000020004" pitchFamily="2" charset="77"/>
              </a:rPr>
              <a:t>yr</a:t>
            </a:r>
            <a:endParaRPr lang="en-US" sz="2800" dirty="0">
              <a:solidFill>
                <a:schemeClr val="bg1"/>
              </a:solidFill>
              <a:latin typeface="Proxima Nova Rg" panose="02000506030000020004" pitchFamily="2" charset="77"/>
            </a:endParaRPr>
          </a:p>
        </p:txBody>
      </p:sp>
      <p:sp>
        <p:nvSpPr>
          <p:cNvPr id="12" name="TextBox 11">
            <a:extLst>
              <a:ext uri="{FF2B5EF4-FFF2-40B4-BE49-F238E27FC236}">
                <a16:creationId xmlns:a16="http://schemas.microsoft.com/office/drawing/2014/main" id="{1273E6D8-AB71-11D7-2AB0-92F7A1A19FD7}"/>
              </a:ext>
            </a:extLst>
          </p:cNvPr>
          <p:cNvSpPr txBox="1"/>
          <p:nvPr/>
        </p:nvSpPr>
        <p:spPr>
          <a:xfrm>
            <a:off x="998682" y="4156334"/>
            <a:ext cx="9168984" cy="523220"/>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bg1"/>
                </a:solidFill>
                <a:latin typeface="Proxima Nova Rg" panose="02000506030000020004" pitchFamily="2" charset="77"/>
              </a:rPr>
              <a:t>Dairy Digesters - 4 MMTCO2e/</a:t>
            </a:r>
            <a:r>
              <a:rPr lang="en-US" sz="2800" dirty="0" err="1">
                <a:solidFill>
                  <a:schemeClr val="bg1"/>
                </a:solidFill>
                <a:latin typeface="Proxima Nova Rg" panose="02000506030000020004" pitchFamily="2" charset="77"/>
              </a:rPr>
              <a:t>yr</a:t>
            </a:r>
            <a:endParaRPr lang="en-US" sz="2800" dirty="0">
              <a:solidFill>
                <a:schemeClr val="bg1"/>
              </a:solidFill>
              <a:latin typeface="Proxima Nova Rg" panose="02000506030000020004" pitchFamily="2" charset="77"/>
            </a:endParaRPr>
          </a:p>
        </p:txBody>
      </p:sp>
      <p:sp>
        <p:nvSpPr>
          <p:cNvPr id="14" name="TextBox 13">
            <a:extLst>
              <a:ext uri="{FF2B5EF4-FFF2-40B4-BE49-F238E27FC236}">
                <a16:creationId xmlns:a16="http://schemas.microsoft.com/office/drawing/2014/main" id="{63387292-804F-D2B8-E7A9-1FD1A1B3CCB9}"/>
              </a:ext>
            </a:extLst>
          </p:cNvPr>
          <p:cNvSpPr txBox="1"/>
          <p:nvPr/>
        </p:nvSpPr>
        <p:spPr>
          <a:xfrm>
            <a:off x="998682" y="4821692"/>
            <a:ext cx="9321800" cy="523220"/>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bg1"/>
                </a:solidFill>
                <a:latin typeface="Proxima Nova Rg" panose="02000506030000020004" pitchFamily="2" charset="77"/>
              </a:rPr>
              <a:t>Feed additives - 250,000 MTCO2e - 2 MMTCO2e/</a:t>
            </a:r>
            <a:r>
              <a:rPr lang="en-US" sz="2800" dirty="0" err="1">
                <a:solidFill>
                  <a:schemeClr val="bg1"/>
                </a:solidFill>
                <a:latin typeface="Proxima Nova Rg" panose="02000506030000020004" pitchFamily="2" charset="77"/>
              </a:rPr>
              <a:t>yr</a:t>
            </a:r>
            <a:endParaRPr lang="en-US" sz="2800" dirty="0">
              <a:solidFill>
                <a:schemeClr val="bg1"/>
              </a:solidFill>
              <a:latin typeface="Proxima Nova Rg" panose="02000506030000020004" pitchFamily="2" charset="77"/>
            </a:endParaRPr>
          </a:p>
        </p:txBody>
      </p:sp>
      <p:pic>
        <p:nvPicPr>
          <p:cNvPr id="2" name="Picture 1" descr="A picture containing graphical user interface&#10;&#10;Description automatically generated">
            <a:extLst>
              <a:ext uri="{FF2B5EF4-FFF2-40B4-BE49-F238E27FC236}">
                <a16:creationId xmlns:a16="http://schemas.microsoft.com/office/drawing/2014/main" id="{E26C3A5D-AE27-0322-8C5A-56203E51F2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4538" y="6014323"/>
            <a:ext cx="1922318" cy="588003"/>
          </a:xfrm>
          <a:prstGeom prst="rect">
            <a:avLst/>
          </a:prstGeom>
        </p:spPr>
      </p:pic>
    </p:spTree>
    <p:extLst>
      <p:ext uri="{BB962C8B-B14F-4D97-AF65-F5344CB8AC3E}">
        <p14:creationId xmlns:p14="http://schemas.microsoft.com/office/powerpoint/2010/main" val="411297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836B03-533C-084B-B99B-2F3B56D516A6}"/>
              </a:ext>
            </a:extLst>
          </p:cNvPr>
          <p:cNvSpPr>
            <a:spLocks noGrp="1"/>
          </p:cNvSpPr>
          <p:nvPr>
            <p:ph type="body" sz="quarter" idx="11"/>
          </p:nvPr>
        </p:nvSpPr>
        <p:spPr>
          <a:xfrm>
            <a:off x="857252" y="830134"/>
            <a:ext cx="3628251" cy="4915758"/>
          </a:xfrm>
        </p:spPr>
        <p:txBody>
          <a:bodyPr>
            <a:normAutofit/>
          </a:bodyPr>
          <a:lstStyle/>
          <a:p>
            <a:pPr marL="0" indent="0">
              <a:buNone/>
            </a:pPr>
            <a:r>
              <a:rPr lang="en-US" sz="3600" dirty="0">
                <a:solidFill>
                  <a:schemeClr val="accent1">
                    <a:lumMod val="50000"/>
                  </a:schemeClr>
                </a:solidFill>
                <a:latin typeface="Proxima Nova Thin" panose="020B0203030502060204" pitchFamily="34" charset="0"/>
              </a:rPr>
              <a:t>California dairies have reduced greenhouse gases by 4.4 MMTCO2e –</a:t>
            </a:r>
            <a:r>
              <a:rPr lang="en-US" sz="3600" b="1" dirty="0">
                <a:solidFill>
                  <a:schemeClr val="accent1">
                    <a:lumMod val="50000"/>
                  </a:schemeClr>
                </a:solidFill>
                <a:latin typeface="Proxima Nova Lt" panose="020B0503030502060204" pitchFamily="34" charset="0"/>
              </a:rPr>
              <a:t> more than half of the sector’s methane reduction goal.</a:t>
            </a:r>
          </a:p>
        </p:txBody>
      </p:sp>
      <p:pic>
        <p:nvPicPr>
          <p:cNvPr id="5" name="Picture 4">
            <a:extLst>
              <a:ext uri="{FF2B5EF4-FFF2-40B4-BE49-F238E27FC236}">
                <a16:creationId xmlns:a16="http://schemas.microsoft.com/office/drawing/2014/main" id="{DA17B099-18AA-694F-A683-E8738327B4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8648"/>
          <a:stretch/>
        </p:blipFill>
        <p:spPr>
          <a:xfrm>
            <a:off x="6022081" y="0"/>
            <a:ext cx="12339838" cy="6929888"/>
          </a:xfrm>
          <a:prstGeom prst="rect">
            <a:avLst/>
          </a:prstGeom>
        </p:spPr>
      </p:pic>
    </p:spTree>
    <p:extLst>
      <p:ext uri="{BB962C8B-B14F-4D97-AF65-F5344CB8AC3E}">
        <p14:creationId xmlns:p14="http://schemas.microsoft.com/office/powerpoint/2010/main" val="497247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AFE13D-C529-4EDE-89E5-1DCCA0CD5D90}"/>
              </a:ext>
            </a:extLst>
          </p:cNvPr>
          <p:cNvPicPr>
            <a:picLocks noChangeAspect="1"/>
          </p:cNvPicPr>
          <p:nvPr/>
        </p:nvPicPr>
        <p:blipFill>
          <a:blip r:embed="rId2"/>
          <a:stretch>
            <a:fillRect/>
          </a:stretch>
        </p:blipFill>
        <p:spPr>
          <a:xfrm>
            <a:off x="0" y="0"/>
            <a:ext cx="12192000" cy="4650557"/>
          </a:xfrm>
          <a:prstGeom prst="rect">
            <a:avLst/>
          </a:prstGeom>
        </p:spPr>
      </p:pic>
    </p:spTree>
    <p:extLst>
      <p:ext uri="{BB962C8B-B14F-4D97-AF65-F5344CB8AC3E}">
        <p14:creationId xmlns:p14="http://schemas.microsoft.com/office/powerpoint/2010/main" val="478387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6B1C1F-6967-7549-987B-7B4882E46FCD}"/>
              </a:ext>
            </a:extLst>
          </p:cNvPr>
          <p:cNvSpPr/>
          <p:nvPr/>
        </p:nvSpPr>
        <p:spPr>
          <a:xfrm>
            <a:off x="0" y="-12279"/>
            <a:ext cx="12192000" cy="687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C2D355-E911-0B45-ABF0-441AEC8DC7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29DA8A25-8746-AF44-BC4F-531DB71489D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399912" y="-12278"/>
            <a:ext cx="3897754" cy="3276628"/>
          </a:xfrm>
          <a:prstGeom prst="rect">
            <a:avLst/>
          </a:prstGeom>
        </p:spPr>
      </p:pic>
      <p:sp>
        <p:nvSpPr>
          <p:cNvPr id="4" name="Rectangle 3">
            <a:extLst>
              <a:ext uri="{FF2B5EF4-FFF2-40B4-BE49-F238E27FC236}">
                <a16:creationId xmlns:a16="http://schemas.microsoft.com/office/drawing/2014/main" id="{04F2BD55-B496-4C49-B7AC-3B26CDE495C5}"/>
              </a:ext>
            </a:extLst>
          </p:cNvPr>
          <p:cNvSpPr/>
          <p:nvPr/>
        </p:nvSpPr>
        <p:spPr>
          <a:xfrm>
            <a:off x="-5216046" y="129755"/>
            <a:ext cx="4229251" cy="6822520"/>
          </a:xfrm>
          <a:prstGeom prst="rect">
            <a:avLst/>
          </a:prstGeom>
          <a:solidFill>
            <a:srgbClr val="00B2E3"/>
          </a:solidFill>
          <a:ln>
            <a:solidFill>
              <a:srgbClr val="00B2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EED4DE5-B611-F64D-8ECF-8D8F3D6A830F}"/>
              </a:ext>
            </a:extLst>
          </p:cNvPr>
          <p:cNvSpPr/>
          <p:nvPr/>
        </p:nvSpPr>
        <p:spPr>
          <a:xfrm>
            <a:off x="-2427363" y="1432462"/>
            <a:ext cx="1871516" cy="3754874"/>
          </a:xfrm>
          <a:prstGeom prst="rect">
            <a:avLst/>
          </a:prstGeom>
        </p:spPr>
        <p:txBody>
          <a:bodyPr wrap="square">
            <a:spAutoFit/>
          </a:bodyPr>
          <a:lstStyle/>
          <a:p>
            <a:r>
              <a:rPr lang="en-US" sz="3400" b="1" dirty="0">
                <a:solidFill>
                  <a:srgbClr val="FFFF00"/>
                </a:solidFill>
                <a:latin typeface="Proxima Nova Rg" panose="020B0503030502060204" pitchFamily="34" charset="0"/>
              </a:rPr>
              <a:t>Reducing methane with feed additives</a:t>
            </a:r>
          </a:p>
        </p:txBody>
      </p:sp>
      <p:sp>
        <p:nvSpPr>
          <p:cNvPr id="3" name="Rectangle 2">
            <a:extLst>
              <a:ext uri="{FF2B5EF4-FFF2-40B4-BE49-F238E27FC236}">
                <a16:creationId xmlns:a16="http://schemas.microsoft.com/office/drawing/2014/main" id="{BC07C848-0DF2-BF4E-8073-F41E9C8BC988}"/>
              </a:ext>
            </a:extLst>
          </p:cNvPr>
          <p:cNvSpPr/>
          <p:nvPr/>
        </p:nvSpPr>
        <p:spPr>
          <a:xfrm>
            <a:off x="-4903733" y="2126258"/>
            <a:ext cx="3604623" cy="3139321"/>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latin typeface="Proxima Nova Medium" panose="020B0503030502060204" pitchFamily="34" charset="0"/>
                <a:ea typeface="Calibri" panose="020F0502020204030204" pitchFamily="34" charset="0"/>
                <a:cs typeface="Times New Roman" panose="02020603050405020304" pitchFamily="18" charset="0"/>
              </a:rPr>
              <a:t>Dairy digesters are a cost-effective way of reducing methane from manure.</a:t>
            </a:r>
          </a:p>
          <a:p>
            <a:pPr marL="285750" indent="-285750">
              <a:buFont typeface="Arial" panose="020B0604020202020204" pitchFamily="34" charset="0"/>
              <a:buChar char="•"/>
            </a:pPr>
            <a:endParaRPr lang="en-US" dirty="0">
              <a:solidFill>
                <a:schemeClr val="bg1"/>
              </a:solidFill>
              <a:latin typeface="Proxima Nova Medium" panose="020B050303050206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Proxima Nova Medium" panose="020B0503030502060204" pitchFamily="34" charset="0"/>
              </a:rPr>
              <a:t>Dairy digesters have reduced 30% of the greenhouse gasses mitigated in the California Climate Investment Initiative with less than 2% of state funding.</a:t>
            </a:r>
            <a:endParaRPr lang="en-US" dirty="0">
              <a:solidFill>
                <a:schemeClr val="bg1"/>
              </a:solidFill>
              <a:latin typeface="Proxima Nova Medium" panose="020B050303050206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latin typeface="Proxima Nova Medium" panose="020B050303050206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0D24E249-5816-2C47-AF71-995F100716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58468" y="-12279"/>
            <a:ext cx="4927595" cy="3285063"/>
          </a:xfrm>
          <a:prstGeom prst="rect">
            <a:avLst/>
          </a:prstGeom>
        </p:spPr>
      </p:pic>
      <p:pic>
        <p:nvPicPr>
          <p:cNvPr id="16" name="Picture 15">
            <a:extLst>
              <a:ext uri="{FF2B5EF4-FFF2-40B4-BE49-F238E27FC236}">
                <a16:creationId xmlns:a16="http://schemas.microsoft.com/office/drawing/2014/main" id="{C47C90C3-0361-964C-AF79-C804D794D8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0161"/>
          <a:stretch/>
        </p:blipFill>
        <p:spPr>
          <a:xfrm>
            <a:off x="18258467" y="3255915"/>
            <a:ext cx="6414121" cy="3602085"/>
          </a:xfrm>
          <a:prstGeom prst="rect">
            <a:avLst/>
          </a:prstGeom>
        </p:spPr>
      </p:pic>
      <p:pic>
        <p:nvPicPr>
          <p:cNvPr id="20" name="Picture 19">
            <a:extLst>
              <a:ext uri="{FF2B5EF4-FFF2-40B4-BE49-F238E27FC236}">
                <a16:creationId xmlns:a16="http://schemas.microsoft.com/office/drawing/2014/main" id="{B299507F-9121-8E41-8365-B27B15AFD6E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15137" y="5490575"/>
            <a:ext cx="2021532" cy="618351"/>
          </a:xfrm>
          <a:prstGeom prst="rect">
            <a:avLst/>
          </a:prstGeom>
        </p:spPr>
      </p:pic>
    </p:spTree>
    <p:extLst>
      <p:ext uri="{BB962C8B-B14F-4D97-AF65-F5344CB8AC3E}">
        <p14:creationId xmlns:p14="http://schemas.microsoft.com/office/powerpoint/2010/main" val="3978358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book&#10;&#10;Description automatically generated">
            <a:extLst>
              <a:ext uri="{FF2B5EF4-FFF2-40B4-BE49-F238E27FC236}">
                <a16:creationId xmlns:a16="http://schemas.microsoft.com/office/drawing/2014/main" id="{4AC36C62-2D12-8A16-C676-90CF5DD28B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313" y="135731"/>
            <a:ext cx="6152904" cy="6586537"/>
          </a:xfrm>
          <a:prstGeom prst="rect">
            <a:avLst/>
          </a:prstGeom>
        </p:spPr>
      </p:pic>
      <p:sp>
        <p:nvSpPr>
          <p:cNvPr id="7" name="TextBox 6">
            <a:extLst>
              <a:ext uri="{FF2B5EF4-FFF2-40B4-BE49-F238E27FC236}">
                <a16:creationId xmlns:a16="http://schemas.microsoft.com/office/drawing/2014/main" id="{1FA6CB9E-EE0C-6418-9674-4DD2C55C9652}"/>
              </a:ext>
            </a:extLst>
          </p:cNvPr>
          <p:cNvSpPr txBox="1"/>
          <p:nvPr/>
        </p:nvSpPr>
        <p:spPr>
          <a:xfrm>
            <a:off x="7077075" y="1321593"/>
            <a:ext cx="4900612" cy="390940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dirty="0">
                <a:latin typeface="Proxima Nova Lt" panose="02000506030000020004" pitchFamily="2" charset="77"/>
              </a:rPr>
              <a:t>Increased Animal Productivity</a:t>
            </a:r>
          </a:p>
          <a:p>
            <a:pPr marL="457200" indent="-457200">
              <a:lnSpc>
                <a:spcPct val="150000"/>
              </a:lnSpc>
              <a:buFont typeface="Arial" panose="020B0604020202020204" pitchFamily="34" charset="0"/>
              <a:buChar char="•"/>
            </a:pPr>
            <a:r>
              <a:rPr lang="en-US" sz="2400" dirty="0">
                <a:latin typeface="Proxima Nova Lt" panose="02000506030000020004" pitchFamily="2" charset="77"/>
              </a:rPr>
              <a:t>Selection of Low-Methane Animals</a:t>
            </a:r>
          </a:p>
          <a:p>
            <a:pPr marL="457200" indent="-457200">
              <a:lnSpc>
                <a:spcPct val="150000"/>
              </a:lnSpc>
              <a:buFont typeface="Arial" panose="020B0604020202020204" pitchFamily="34" charset="0"/>
              <a:buChar char="•"/>
            </a:pPr>
            <a:r>
              <a:rPr lang="en-US" sz="2400" dirty="0">
                <a:latin typeface="Proxima Nova Lt" panose="02000506030000020004" pitchFamily="2" charset="77"/>
              </a:rPr>
              <a:t>Diet Reformulation</a:t>
            </a:r>
          </a:p>
          <a:p>
            <a:pPr marL="457200" indent="-457200">
              <a:lnSpc>
                <a:spcPct val="150000"/>
              </a:lnSpc>
              <a:buFont typeface="Arial" panose="020B0604020202020204" pitchFamily="34" charset="0"/>
              <a:buChar char="•"/>
            </a:pPr>
            <a:r>
              <a:rPr lang="en-US" sz="2400" dirty="0">
                <a:latin typeface="Proxima Nova Lt" panose="02000506030000020004" pitchFamily="2" charset="77"/>
              </a:rPr>
              <a:t>Forages</a:t>
            </a:r>
          </a:p>
          <a:p>
            <a:pPr marL="457200" indent="-457200">
              <a:lnSpc>
                <a:spcPct val="150000"/>
              </a:lnSpc>
              <a:buFont typeface="Arial" panose="020B0604020202020204" pitchFamily="34" charset="0"/>
              <a:buChar char="•"/>
            </a:pPr>
            <a:r>
              <a:rPr lang="en-US" sz="2400" dirty="0">
                <a:latin typeface="Proxima Nova Lt" panose="02000506030000020004" pitchFamily="2" charset="77"/>
              </a:rPr>
              <a:t>Action on Rumen Fermentation</a:t>
            </a:r>
          </a:p>
          <a:p>
            <a:pPr marL="457200" indent="-457200">
              <a:lnSpc>
                <a:spcPct val="150000"/>
              </a:lnSpc>
              <a:buFont typeface="Arial" panose="020B0604020202020204" pitchFamily="34" charset="0"/>
              <a:buChar char="•"/>
            </a:pPr>
            <a:r>
              <a:rPr lang="en-US" sz="2400" dirty="0">
                <a:latin typeface="Proxima Nova Lt" panose="02000506030000020004" pitchFamily="2" charset="77"/>
              </a:rPr>
              <a:t>Early State Mitigation Strategies</a:t>
            </a:r>
          </a:p>
        </p:txBody>
      </p:sp>
    </p:spTree>
    <p:extLst>
      <p:ext uri="{BB962C8B-B14F-4D97-AF65-F5344CB8AC3E}">
        <p14:creationId xmlns:p14="http://schemas.microsoft.com/office/powerpoint/2010/main" val="2639210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4E2CB9-6DD7-F749-A3AD-92DDF74405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766" y="240744"/>
            <a:ext cx="3454022" cy="5800725"/>
          </a:xfrm>
          <a:prstGeom prst="rect">
            <a:avLst/>
          </a:prstGeom>
        </p:spPr>
      </p:pic>
      <p:pic>
        <p:nvPicPr>
          <p:cNvPr id="11" name="Picture 10">
            <a:extLst>
              <a:ext uri="{FF2B5EF4-FFF2-40B4-BE49-F238E27FC236}">
                <a16:creationId xmlns:a16="http://schemas.microsoft.com/office/drawing/2014/main" id="{CB5769D8-7AC2-984F-898D-705438877A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2036" y="240744"/>
            <a:ext cx="3372751" cy="5800725"/>
          </a:xfrm>
          <a:prstGeom prst="rect">
            <a:avLst/>
          </a:prstGeom>
        </p:spPr>
      </p:pic>
      <p:pic>
        <p:nvPicPr>
          <p:cNvPr id="13" name="Picture 12">
            <a:extLst>
              <a:ext uri="{FF2B5EF4-FFF2-40B4-BE49-F238E27FC236}">
                <a16:creationId xmlns:a16="http://schemas.microsoft.com/office/drawing/2014/main" id="{9E067E68-1126-F842-8599-6C7C580EDE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92035" y="240744"/>
            <a:ext cx="3535293" cy="5800725"/>
          </a:xfrm>
          <a:prstGeom prst="rect">
            <a:avLst/>
          </a:prstGeom>
        </p:spPr>
      </p:pic>
      <p:sp>
        <p:nvSpPr>
          <p:cNvPr id="6" name="TextBox 5">
            <a:extLst>
              <a:ext uri="{FF2B5EF4-FFF2-40B4-BE49-F238E27FC236}">
                <a16:creationId xmlns:a16="http://schemas.microsoft.com/office/drawing/2014/main" id="{357FF2F7-F383-E64C-B84C-2F2E26EC0731}"/>
              </a:ext>
            </a:extLst>
          </p:cNvPr>
          <p:cNvSpPr txBox="1"/>
          <p:nvPr/>
        </p:nvSpPr>
        <p:spPr>
          <a:xfrm>
            <a:off x="352840" y="6041469"/>
            <a:ext cx="5220629" cy="577081"/>
          </a:xfrm>
          <a:prstGeom prst="rect">
            <a:avLst/>
          </a:prstGeom>
          <a:noFill/>
        </p:spPr>
        <p:txBody>
          <a:bodyPr wrap="square" rtlCol="0">
            <a:spAutoFit/>
          </a:bodyPr>
          <a:lstStyle/>
          <a:p>
            <a:r>
              <a:rPr lang="en-US" sz="1050" i="1" dirty="0">
                <a:latin typeface="Proxima Nova Rg" panose="02000506030000020004" pitchFamily="2" charset="77"/>
              </a:rPr>
              <a:t>Oxford Martin, Climate Metrics for Ruminant Livestock, July 2018, </a:t>
            </a:r>
            <a:r>
              <a:rPr lang="en-US" sz="1050" i="1" dirty="0">
                <a:latin typeface="Proxima Nova Rg" panose="02000506030000020004" pitchFamily="2" charset="77"/>
                <a:hlinkClick r:id="rId6"/>
              </a:rPr>
              <a:t>https://</a:t>
            </a:r>
            <a:r>
              <a:rPr lang="en-US" sz="1050" i="1" dirty="0" err="1">
                <a:latin typeface="Proxima Nova Rg" panose="02000506030000020004" pitchFamily="2" charset="77"/>
                <a:hlinkClick r:id="rId6"/>
              </a:rPr>
              <a:t>www.oxfordmartin.ox.ac.uk</a:t>
            </a:r>
            <a:r>
              <a:rPr lang="en-US" sz="1050" i="1" dirty="0">
                <a:latin typeface="Proxima Nova Rg" panose="02000506030000020004" pitchFamily="2" charset="77"/>
                <a:hlinkClick r:id="rId6"/>
              </a:rPr>
              <a:t>/downloads/reports/Climate-metrics-for-ruminant-livestock.pdf%C2%A0</a:t>
            </a:r>
            <a:endParaRPr lang="en-US" sz="1050" dirty="0">
              <a:latin typeface="Proxima Nova Rg" panose="02000506030000020004" pitchFamily="2" charset="77"/>
            </a:endParaRPr>
          </a:p>
        </p:txBody>
      </p:sp>
    </p:spTree>
    <p:extLst>
      <p:ext uri="{BB962C8B-B14F-4D97-AF65-F5344CB8AC3E}">
        <p14:creationId xmlns:p14="http://schemas.microsoft.com/office/powerpoint/2010/main" val="592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CE9357-2C08-CE4C-9F29-F285C8BB3CFE}"/>
              </a:ext>
            </a:extLst>
          </p:cNvPr>
          <p:cNvSpPr/>
          <p:nvPr/>
        </p:nvSpPr>
        <p:spPr>
          <a:xfrm>
            <a:off x="408432" y="185928"/>
            <a:ext cx="11375136" cy="64861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slide4c">
            <a:extLst>
              <a:ext uri="{FF2B5EF4-FFF2-40B4-BE49-F238E27FC236}">
                <a16:creationId xmlns:a16="http://schemas.microsoft.com/office/drawing/2014/main" id="{3B544F21-A534-DB49-B74D-13B0254277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4363" y="575732"/>
            <a:ext cx="5703274" cy="522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36E2B49-9F56-EB44-8ECD-2B74474854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151"/>
            <a:ext cx="12192000" cy="6865151"/>
          </a:xfrm>
          <a:prstGeom prst="rect">
            <a:avLst/>
          </a:prstGeom>
        </p:spPr>
      </p:pic>
    </p:spTree>
    <p:extLst>
      <p:ext uri="{BB962C8B-B14F-4D97-AF65-F5344CB8AC3E}">
        <p14:creationId xmlns:p14="http://schemas.microsoft.com/office/powerpoint/2010/main" val="280647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21EB8-1C63-644E-93D5-89F438CC9868}"/>
              </a:ext>
            </a:extLst>
          </p:cNvPr>
          <p:cNvPicPr>
            <a:picLocks noChangeAspect="1"/>
          </p:cNvPicPr>
          <p:nvPr/>
        </p:nvPicPr>
        <p:blipFill>
          <a:blip r:embed="rId2"/>
          <a:stretch>
            <a:fillRect/>
          </a:stretch>
        </p:blipFill>
        <p:spPr>
          <a:xfrm>
            <a:off x="2883053" y="216053"/>
            <a:ext cx="6425894" cy="6425894"/>
          </a:xfrm>
          <a:prstGeom prst="rect">
            <a:avLst/>
          </a:prstGeom>
        </p:spPr>
      </p:pic>
    </p:spTree>
    <p:extLst>
      <p:ext uri="{BB962C8B-B14F-4D97-AF65-F5344CB8AC3E}">
        <p14:creationId xmlns:p14="http://schemas.microsoft.com/office/powerpoint/2010/main" val="1967012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21C1EB-73F2-5944-AB02-A810536B38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693"/>
          <a:stretch/>
        </p:blipFill>
        <p:spPr>
          <a:xfrm>
            <a:off x="4814295" y="227365"/>
            <a:ext cx="7241781" cy="6858000"/>
          </a:xfrm>
          <a:prstGeom prst="rect">
            <a:avLst/>
          </a:prstGeom>
        </p:spPr>
      </p:pic>
      <p:sp>
        <p:nvSpPr>
          <p:cNvPr id="4" name="TextBox 3">
            <a:extLst>
              <a:ext uri="{FF2B5EF4-FFF2-40B4-BE49-F238E27FC236}">
                <a16:creationId xmlns:a16="http://schemas.microsoft.com/office/drawing/2014/main" id="{B469DFE1-7C10-6C47-900B-540903002866}"/>
              </a:ext>
            </a:extLst>
          </p:cNvPr>
          <p:cNvSpPr txBox="1"/>
          <p:nvPr/>
        </p:nvSpPr>
        <p:spPr>
          <a:xfrm>
            <a:off x="333632" y="227365"/>
            <a:ext cx="4856205" cy="2800767"/>
          </a:xfrm>
          <a:prstGeom prst="rect">
            <a:avLst/>
          </a:prstGeom>
          <a:noFill/>
        </p:spPr>
        <p:txBody>
          <a:bodyPr wrap="square" rtlCol="0">
            <a:spAutoFit/>
          </a:bodyPr>
          <a:lstStyle/>
          <a:p>
            <a:r>
              <a:rPr lang="en-US" sz="4400" b="1" dirty="0">
                <a:solidFill>
                  <a:srgbClr val="022851"/>
                </a:solidFill>
                <a:latin typeface="Proxima Nova Lt" panose="020B0503030502060204" pitchFamily="34" charset="0"/>
              </a:rPr>
              <a:t>Global Greenhouse Gas Emissions by Sector</a:t>
            </a:r>
          </a:p>
        </p:txBody>
      </p:sp>
      <p:sp>
        <p:nvSpPr>
          <p:cNvPr id="5" name="TextBox 4">
            <a:extLst>
              <a:ext uri="{FF2B5EF4-FFF2-40B4-BE49-F238E27FC236}">
                <a16:creationId xmlns:a16="http://schemas.microsoft.com/office/drawing/2014/main" id="{4ED5B0A6-8EFB-3A4F-96F9-E64072557D0C}"/>
              </a:ext>
            </a:extLst>
          </p:cNvPr>
          <p:cNvSpPr txBox="1"/>
          <p:nvPr/>
        </p:nvSpPr>
        <p:spPr>
          <a:xfrm>
            <a:off x="333632" y="4790217"/>
            <a:ext cx="3472249" cy="830997"/>
          </a:xfrm>
          <a:prstGeom prst="rect">
            <a:avLst/>
          </a:prstGeom>
          <a:noFill/>
        </p:spPr>
        <p:txBody>
          <a:bodyPr wrap="square" rtlCol="0">
            <a:spAutoFit/>
          </a:bodyPr>
          <a:lstStyle/>
          <a:p>
            <a:r>
              <a:rPr lang="en-US" sz="1600" dirty="0">
                <a:latin typeface="Proxima Nova Lt" panose="020B0303030502060204" pitchFamily="34" charset="0"/>
              </a:rPr>
              <a:t>Emissions from 2016, when global greenhouse gas emissions totaled 49.4 GT (billion tons) CO</a:t>
            </a:r>
            <a:r>
              <a:rPr lang="en-US" sz="1600" baseline="-25000" dirty="0">
                <a:latin typeface="Proxima Nova Lt" panose="020B0303030502060204" pitchFamily="34" charset="0"/>
              </a:rPr>
              <a:t>2</a:t>
            </a:r>
            <a:r>
              <a:rPr lang="en-US" sz="1600" dirty="0">
                <a:latin typeface="Proxima Nova Lt" panose="020B0303030502060204" pitchFamily="34" charset="0"/>
              </a:rPr>
              <a:t>eq. </a:t>
            </a:r>
          </a:p>
        </p:txBody>
      </p:sp>
    </p:spTree>
    <p:extLst>
      <p:ext uri="{BB962C8B-B14F-4D97-AF65-F5344CB8AC3E}">
        <p14:creationId xmlns:p14="http://schemas.microsoft.com/office/powerpoint/2010/main" val="1244500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69DFE1-7C10-6C47-900B-540903002866}"/>
              </a:ext>
            </a:extLst>
          </p:cNvPr>
          <p:cNvSpPr txBox="1"/>
          <p:nvPr/>
        </p:nvSpPr>
        <p:spPr>
          <a:xfrm>
            <a:off x="6647935" y="252079"/>
            <a:ext cx="5177481" cy="2123658"/>
          </a:xfrm>
          <a:prstGeom prst="rect">
            <a:avLst/>
          </a:prstGeom>
          <a:noFill/>
        </p:spPr>
        <p:txBody>
          <a:bodyPr wrap="square" rtlCol="0">
            <a:spAutoFit/>
          </a:bodyPr>
          <a:lstStyle/>
          <a:p>
            <a:pPr algn="r"/>
            <a:r>
              <a:rPr lang="en-US" sz="4400" b="1" dirty="0">
                <a:solidFill>
                  <a:srgbClr val="022851"/>
                </a:solidFill>
                <a:latin typeface="Proxima Nova Semibold" panose="020B0503030502060204" pitchFamily="34" charset="0"/>
              </a:rPr>
              <a:t>United States Greenhouse Gas Emissions by Sector</a:t>
            </a:r>
          </a:p>
        </p:txBody>
      </p:sp>
      <p:sp>
        <p:nvSpPr>
          <p:cNvPr id="5" name="TextBox 4">
            <a:extLst>
              <a:ext uri="{FF2B5EF4-FFF2-40B4-BE49-F238E27FC236}">
                <a16:creationId xmlns:a16="http://schemas.microsoft.com/office/drawing/2014/main" id="{4ED5B0A6-8EFB-3A4F-96F9-E64072557D0C}"/>
              </a:ext>
            </a:extLst>
          </p:cNvPr>
          <p:cNvSpPr txBox="1"/>
          <p:nvPr/>
        </p:nvSpPr>
        <p:spPr>
          <a:xfrm>
            <a:off x="8353167" y="4259843"/>
            <a:ext cx="3472249" cy="1323439"/>
          </a:xfrm>
          <a:prstGeom prst="rect">
            <a:avLst/>
          </a:prstGeom>
          <a:noFill/>
        </p:spPr>
        <p:txBody>
          <a:bodyPr wrap="square" rtlCol="0">
            <a:spAutoFit/>
          </a:bodyPr>
          <a:lstStyle/>
          <a:p>
            <a:pPr algn="r"/>
            <a:r>
              <a:rPr lang="en-US" sz="1600" dirty="0">
                <a:latin typeface="Proxima Nova Light" panose="020B0303030502060204" pitchFamily="34" charset="0"/>
              </a:rPr>
              <a:t>Total U,S, Emissions in 2018 = 6,677 </a:t>
            </a:r>
            <a:r>
              <a:rPr lang="en-US" sz="1600" dirty="0">
                <a:latin typeface="Proxima Nova Light" panose="020B0303030502060204" pitchFamily="34" charset="0"/>
                <a:hlinkClick r:id="rId3"/>
              </a:rPr>
              <a:t>Million Metric Tons of CO</a:t>
            </a:r>
            <a:r>
              <a:rPr lang="en-US" sz="1600" baseline="-25000" dirty="0">
                <a:latin typeface="Proxima Nova Light" panose="020B0303030502060204" pitchFamily="34" charset="0"/>
                <a:hlinkClick r:id="rId3"/>
              </a:rPr>
              <a:t>2</a:t>
            </a:r>
            <a:r>
              <a:rPr lang="en-US" sz="1600" dirty="0">
                <a:latin typeface="Proxima Nova Light" panose="020B0303030502060204" pitchFamily="34" charset="0"/>
                <a:hlinkClick r:id="rId3"/>
              </a:rPr>
              <a:t> equivalent</a:t>
            </a:r>
            <a:r>
              <a:rPr lang="en-US" sz="1600" dirty="0">
                <a:latin typeface="Proxima Nova Light" panose="020B0303030502060204" pitchFamily="34" charset="0"/>
              </a:rPr>
              <a:t>. Source: </a:t>
            </a:r>
            <a:r>
              <a:rPr lang="en-US" sz="1600" dirty="0">
                <a:latin typeface="Proxima Nova Light" panose="020B0303030502060204" pitchFamily="34" charset="0"/>
                <a:hlinkClick r:id="rId4"/>
              </a:rPr>
              <a:t>https://www.epa.gov/ghgemissions/sources-greenhouse-gas-emissions</a:t>
            </a:r>
            <a:endParaRPr lang="en-US" sz="1600" dirty="0">
              <a:latin typeface="Proxima Nova Light" panose="020B0303030502060204" pitchFamily="34" charset="0"/>
            </a:endParaRPr>
          </a:p>
        </p:txBody>
      </p:sp>
      <p:pic>
        <p:nvPicPr>
          <p:cNvPr id="10" name="Picture 9">
            <a:extLst>
              <a:ext uri="{FF2B5EF4-FFF2-40B4-BE49-F238E27FC236}">
                <a16:creationId xmlns:a16="http://schemas.microsoft.com/office/drawing/2014/main" id="{12BDA417-F45D-4B47-ADFD-3B2C88CD3A5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964" r="-3754"/>
          <a:stretch/>
        </p:blipFill>
        <p:spPr>
          <a:xfrm>
            <a:off x="168878" y="399124"/>
            <a:ext cx="6815978" cy="5837333"/>
          </a:xfrm>
          <a:prstGeom prst="rect">
            <a:avLst/>
          </a:prstGeom>
        </p:spPr>
      </p:pic>
    </p:spTree>
    <p:extLst>
      <p:ext uri="{BB962C8B-B14F-4D97-AF65-F5344CB8AC3E}">
        <p14:creationId xmlns:p14="http://schemas.microsoft.com/office/powerpoint/2010/main" val="3590531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9C69BEE-CFB1-4938-9F3A-9859108F24F0" descr="B9C69BEE-CFB1-4938-9F3A-9859108F24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46" y="452343"/>
            <a:ext cx="11079884" cy="515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964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F6A1D0-6E17-5744-99DB-46E0669D6525}"/>
              </a:ext>
            </a:extLst>
          </p:cNvPr>
          <p:cNvSpPr>
            <a:spLocks noGrp="1"/>
          </p:cNvSpPr>
          <p:nvPr>
            <p:ph type="body" sz="quarter" idx="11"/>
          </p:nvPr>
        </p:nvSpPr>
        <p:spPr>
          <a:xfrm>
            <a:off x="3635564" y="546358"/>
            <a:ext cx="7899094" cy="1004275"/>
          </a:xfrm>
        </p:spPr>
        <p:txBody>
          <a:bodyPr>
            <a:noAutofit/>
          </a:bodyPr>
          <a:lstStyle/>
          <a:p>
            <a:pPr marL="0" indent="0" algn="ctr">
              <a:buNone/>
            </a:pPr>
            <a:r>
              <a:rPr lang="en-US" sz="3600" b="1" dirty="0">
                <a:latin typeface="Proxima Nova Lt" panose="020B0503030502060204" pitchFamily="34" charset="0"/>
              </a:rPr>
              <a:t>Global Warming Potential (GWP</a:t>
            </a:r>
            <a:r>
              <a:rPr lang="en-US" sz="3600" b="1" baseline="-25000" dirty="0">
                <a:latin typeface="Proxima Nova Lt" panose="020B0503030502060204" pitchFamily="34" charset="0"/>
              </a:rPr>
              <a:t>100</a:t>
            </a:r>
            <a:r>
              <a:rPr lang="en-US" sz="3600" b="1" dirty="0">
                <a:latin typeface="Proxima Nova Lt" panose="020B0503030502060204" pitchFamily="34" charset="0"/>
              </a:rPr>
              <a:t>) of Main Greenhouse Gases</a:t>
            </a:r>
          </a:p>
        </p:txBody>
      </p:sp>
      <p:sp>
        <p:nvSpPr>
          <p:cNvPr id="6" name="TextBox 5">
            <a:extLst>
              <a:ext uri="{FF2B5EF4-FFF2-40B4-BE49-F238E27FC236}">
                <a16:creationId xmlns:a16="http://schemas.microsoft.com/office/drawing/2014/main" id="{77AC9893-B78F-AB41-ADA4-A948A8D71428}"/>
              </a:ext>
            </a:extLst>
          </p:cNvPr>
          <p:cNvSpPr txBox="1"/>
          <p:nvPr/>
        </p:nvSpPr>
        <p:spPr>
          <a:xfrm>
            <a:off x="4304116" y="2233178"/>
            <a:ext cx="6841474" cy="2862322"/>
          </a:xfrm>
          <a:prstGeom prst="rect">
            <a:avLst/>
          </a:prstGeom>
          <a:noFill/>
        </p:spPr>
        <p:txBody>
          <a:bodyPr wrap="square" rtlCol="0">
            <a:spAutoFit/>
          </a:bodyPr>
          <a:lstStyle/>
          <a:p>
            <a:r>
              <a:rPr lang="en-US" sz="3600" dirty="0">
                <a:latin typeface="Proxima Nova Lt" panose="020B0303030502060204" pitchFamily="34" charset="0"/>
              </a:rPr>
              <a:t>Carbon Dioxide (CO</a:t>
            </a:r>
            <a:r>
              <a:rPr lang="en-US" sz="3600" baseline="-25000" dirty="0">
                <a:latin typeface="Proxima Nova Lt" panose="020B0303030502060204" pitchFamily="34" charset="0"/>
              </a:rPr>
              <a:t>2</a:t>
            </a:r>
            <a:r>
              <a:rPr lang="en-US" sz="3600" dirty="0">
                <a:latin typeface="Proxima Nova Lt" panose="020B0303030502060204" pitchFamily="34" charset="0"/>
              </a:rPr>
              <a:t>)		1</a:t>
            </a:r>
          </a:p>
          <a:p>
            <a:endParaRPr lang="en-US" sz="3600" dirty="0">
              <a:latin typeface="Proxima Nova Lt" panose="020B0303030502060204" pitchFamily="34" charset="0"/>
            </a:endParaRPr>
          </a:p>
          <a:p>
            <a:r>
              <a:rPr lang="en-US" sz="3600" dirty="0">
                <a:latin typeface="Proxima Nova Lt" panose="020B0303030502060204" pitchFamily="34" charset="0"/>
              </a:rPr>
              <a:t>Methane (CH</a:t>
            </a:r>
            <a:r>
              <a:rPr lang="en-US" sz="3600" baseline="-25000" dirty="0">
                <a:latin typeface="Proxima Nova Lt" panose="020B0303030502060204" pitchFamily="34" charset="0"/>
              </a:rPr>
              <a:t>4</a:t>
            </a:r>
            <a:r>
              <a:rPr lang="en-US" sz="3600" dirty="0">
                <a:latin typeface="Proxima Nova Lt" panose="020B0303030502060204" pitchFamily="34" charset="0"/>
              </a:rPr>
              <a:t>)			28</a:t>
            </a:r>
          </a:p>
          <a:p>
            <a:endParaRPr lang="en-US" sz="3600" dirty="0">
              <a:latin typeface="Proxima Nova Lt" panose="020B0303030502060204" pitchFamily="34" charset="0"/>
            </a:endParaRPr>
          </a:p>
          <a:p>
            <a:r>
              <a:rPr lang="en-US" sz="3600" dirty="0">
                <a:latin typeface="Proxima Nova Lt" panose="020B0303030502060204" pitchFamily="34" charset="0"/>
              </a:rPr>
              <a:t>Nitrous Oxide (N</a:t>
            </a:r>
            <a:r>
              <a:rPr lang="en-US" sz="3600" baseline="-25000" dirty="0">
                <a:latin typeface="Proxima Nova Lt" panose="020B0303030502060204" pitchFamily="34" charset="0"/>
              </a:rPr>
              <a:t>2</a:t>
            </a:r>
            <a:r>
              <a:rPr lang="en-US" sz="3600" dirty="0">
                <a:latin typeface="Proxima Nova Lt" panose="020B0303030502060204" pitchFamily="34" charset="0"/>
              </a:rPr>
              <a:t>O)		265</a:t>
            </a:r>
          </a:p>
        </p:txBody>
      </p:sp>
      <p:pic>
        <p:nvPicPr>
          <p:cNvPr id="8" name="Picture 7">
            <a:extLst>
              <a:ext uri="{FF2B5EF4-FFF2-40B4-BE49-F238E27FC236}">
                <a16:creationId xmlns:a16="http://schemas.microsoft.com/office/drawing/2014/main" id="{86A88745-AE4D-1645-B38F-BAFB4467FA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761" y="0"/>
            <a:ext cx="5486400" cy="6858000"/>
          </a:xfrm>
          <a:prstGeom prst="rect">
            <a:avLst/>
          </a:prstGeom>
        </p:spPr>
      </p:pic>
    </p:spTree>
    <p:extLst>
      <p:ext uri="{BB962C8B-B14F-4D97-AF65-F5344CB8AC3E}">
        <p14:creationId xmlns:p14="http://schemas.microsoft.com/office/powerpoint/2010/main" val="4161494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AD5EE1-CB91-DD40-B88B-C6F38D45C3B0}"/>
              </a:ext>
            </a:extLst>
          </p:cNvPr>
          <p:cNvSpPr/>
          <p:nvPr/>
        </p:nvSpPr>
        <p:spPr>
          <a:xfrm>
            <a:off x="0" y="-3306"/>
            <a:ext cx="12192000" cy="6861306"/>
          </a:xfrm>
          <a:prstGeom prst="rect">
            <a:avLst/>
          </a:prstGeom>
          <a:solidFill>
            <a:srgbClr val="C1E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C629336-4BE5-7F47-84FF-2DFA08A0EF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246" y="-3306"/>
            <a:ext cx="11435508" cy="6861306"/>
          </a:xfrm>
          <a:prstGeom prst="rect">
            <a:avLst/>
          </a:prstGeom>
        </p:spPr>
      </p:pic>
    </p:spTree>
    <p:extLst>
      <p:ext uri="{BB962C8B-B14F-4D97-AF65-F5344CB8AC3E}">
        <p14:creationId xmlns:p14="http://schemas.microsoft.com/office/powerpoint/2010/main" val="33487178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A6939E9-EA4D-E64F-B85D-716FE2E64F86}" vid="{0ED44573-E938-6A43-A64A-184C5D6217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48638</TotalTime>
  <Words>1850</Words>
  <Application>Microsoft Office PowerPoint</Application>
  <PresentationFormat>Widescreen</PresentationFormat>
  <Paragraphs>151</Paragraphs>
  <Slides>36</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Times New Roman</vt:lpstr>
      <vt:lpstr>Proxima Nova Light</vt:lpstr>
      <vt:lpstr>Calibri Light</vt:lpstr>
      <vt:lpstr>Proxima Nova Thin</vt:lpstr>
      <vt:lpstr>Proxima Nova Rg</vt:lpstr>
      <vt:lpstr>Proxima Nova Th</vt:lpstr>
      <vt:lpstr>Calibri</vt:lpstr>
      <vt:lpstr>Arial</vt:lpstr>
      <vt:lpstr>Proxima Nova Lt</vt:lpstr>
      <vt:lpstr>Proxima Nova Semibold</vt:lpstr>
      <vt:lpstr>Proxima Nova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 of cropland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Proudman</dc:creator>
  <cp:lastModifiedBy>Frank M Mitloehner</cp:lastModifiedBy>
  <cp:revision>181</cp:revision>
  <cp:lastPrinted>2020-05-13T17:24:45Z</cp:lastPrinted>
  <dcterms:created xsi:type="dcterms:W3CDTF">2019-12-17T21:28:12Z</dcterms:created>
  <dcterms:modified xsi:type="dcterms:W3CDTF">2025-01-20T15:09:31Z</dcterms:modified>
</cp:coreProperties>
</file>