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Lst>
  <p:notesMasterIdLst>
    <p:notesMasterId r:id="rId49"/>
  </p:notesMasterIdLst>
  <p:sldIdLst>
    <p:sldId id="988" r:id="rId4"/>
    <p:sldId id="256" r:id="rId5"/>
    <p:sldId id="258" r:id="rId6"/>
    <p:sldId id="272" r:id="rId7"/>
    <p:sldId id="270" r:id="rId8"/>
    <p:sldId id="273" r:id="rId9"/>
    <p:sldId id="274" r:id="rId10"/>
    <p:sldId id="987" r:id="rId11"/>
    <p:sldId id="468" r:id="rId12"/>
    <p:sldId id="498" r:id="rId13"/>
    <p:sldId id="500" r:id="rId14"/>
    <p:sldId id="499" r:id="rId15"/>
    <p:sldId id="501" r:id="rId16"/>
    <p:sldId id="502" r:id="rId17"/>
    <p:sldId id="979" r:id="rId18"/>
    <p:sldId id="480" r:id="rId19"/>
    <p:sldId id="277" r:id="rId20"/>
    <p:sldId id="302" r:id="rId21"/>
    <p:sldId id="342" r:id="rId22"/>
    <p:sldId id="484" r:id="rId23"/>
    <p:sldId id="495" r:id="rId24"/>
    <p:sldId id="489" r:id="rId25"/>
    <p:sldId id="490" r:id="rId26"/>
    <p:sldId id="496" r:id="rId27"/>
    <p:sldId id="497" r:id="rId28"/>
    <p:sldId id="491" r:id="rId29"/>
    <p:sldId id="989" r:id="rId30"/>
    <p:sldId id="991" r:id="rId31"/>
    <p:sldId id="995" r:id="rId32"/>
    <p:sldId id="1064" r:id="rId33"/>
    <p:sldId id="511" r:id="rId34"/>
    <p:sldId id="512" r:id="rId35"/>
    <p:sldId id="946" r:id="rId36"/>
    <p:sldId id="275" r:id="rId37"/>
    <p:sldId id="980" r:id="rId38"/>
    <p:sldId id="474" r:id="rId39"/>
    <p:sldId id="479" r:id="rId40"/>
    <p:sldId id="981" r:id="rId41"/>
    <p:sldId id="982" r:id="rId42"/>
    <p:sldId id="307" r:id="rId43"/>
    <p:sldId id="983" r:id="rId44"/>
    <p:sldId id="984" r:id="rId45"/>
    <p:sldId id="259" r:id="rId46"/>
    <p:sldId id="985" r:id="rId47"/>
    <p:sldId id="986"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varScale="1">
        <p:scale>
          <a:sx n="92" d="100"/>
          <a:sy n="92" d="100"/>
        </p:scale>
        <p:origin x="288" y="67"/>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No</c:v>
          </c:tx>
          <c:spPr>
            <a:solidFill>
              <a:schemeClr val="accent1"/>
            </a:solidFill>
            <a:ln>
              <a:solidFill>
                <a:schemeClr val="tx1"/>
              </a:solidFill>
            </a:ln>
            <a:effectLst/>
          </c:spPr>
          <c:invertIfNegative val="0"/>
          <c:cat>
            <c:strRef>
              <c:f>Sheet1!$A$3:$A$16</c:f>
              <c:strCache>
                <c:ptCount val="14"/>
                <c:pt idx="0">
                  <c:v>Dystocia</c:v>
                </c:pt>
                <c:pt idx="1">
                  <c:v>Twins</c:v>
                </c:pt>
                <c:pt idx="2">
                  <c:v>RP</c:v>
                </c:pt>
                <c:pt idx="3">
                  <c:v>Metritis</c:v>
                </c:pt>
                <c:pt idx="4">
                  <c:v>DA</c:v>
                </c:pt>
                <c:pt idx="5">
                  <c:v>Mastitis</c:v>
                </c:pt>
                <c:pt idx="6">
                  <c:v>Ketosiswk1</c:v>
                </c:pt>
                <c:pt idx="7">
                  <c:v>Ketosiswk2</c:v>
                </c:pt>
                <c:pt idx="8">
                  <c:v>PVD</c:v>
                </c:pt>
                <c:pt idx="9">
                  <c:v>Endo</c:v>
                </c:pt>
                <c:pt idx="11">
                  <c:v>Lactgp1</c:v>
                </c:pt>
                <c:pt idx="12">
                  <c:v>Lactgp2</c:v>
                </c:pt>
                <c:pt idx="13">
                  <c:v>Lactgp3</c:v>
                </c:pt>
              </c:strCache>
            </c:strRef>
          </c:cat>
          <c:val>
            <c:numRef>
              <c:f>Sheet1!$B$3:$B$12</c:f>
              <c:numCache>
                <c:formatCode>General</c:formatCode>
                <c:ptCount val="10"/>
                <c:pt idx="0">
                  <c:v>6</c:v>
                </c:pt>
                <c:pt idx="1">
                  <c:v>7</c:v>
                </c:pt>
                <c:pt idx="2">
                  <c:v>6</c:v>
                </c:pt>
                <c:pt idx="3">
                  <c:v>7</c:v>
                </c:pt>
                <c:pt idx="4">
                  <c:v>7</c:v>
                </c:pt>
                <c:pt idx="5">
                  <c:v>7</c:v>
                </c:pt>
                <c:pt idx="6">
                  <c:v>5</c:v>
                </c:pt>
                <c:pt idx="7">
                  <c:v>5</c:v>
                </c:pt>
                <c:pt idx="8">
                  <c:v>2</c:v>
                </c:pt>
                <c:pt idx="9">
                  <c:v>2</c:v>
                </c:pt>
              </c:numCache>
            </c:numRef>
          </c:val>
          <c:extLst>
            <c:ext xmlns:c16="http://schemas.microsoft.com/office/drawing/2014/chart" uri="{C3380CC4-5D6E-409C-BE32-E72D297353CC}">
              <c16:uniqueId val="{00000000-0305-4390-A915-FE96814E306D}"/>
            </c:ext>
          </c:extLst>
        </c:ser>
        <c:ser>
          <c:idx val="1"/>
          <c:order val="1"/>
          <c:tx>
            <c:v>Yes</c:v>
          </c:tx>
          <c:spPr>
            <a:solidFill>
              <a:schemeClr val="accent2"/>
            </a:solidFill>
            <a:ln>
              <a:solidFill>
                <a:schemeClr val="tx1"/>
              </a:solidFill>
            </a:ln>
            <a:effectLst/>
          </c:spPr>
          <c:invertIfNegative val="0"/>
          <c:cat>
            <c:strRef>
              <c:f>Sheet1!$A$3:$A$16</c:f>
              <c:strCache>
                <c:ptCount val="14"/>
                <c:pt idx="0">
                  <c:v>Dystocia</c:v>
                </c:pt>
                <c:pt idx="1">
                  <c:v>Twins</c:v>
                </c:pt>
                <c:pt idx="2">
                  <c:v>RP</c:v>
                </c:pt>
                <c:pt idx="3">
                  <c:v>Metritis</c:v>
                </c:pt>
                <c:pt idx="4">
                  <c:v>DA</c:v>
                </c:pt>
                <c:pt idx="5">
                  <c:v>Mastitis</c:v>
                </c:pt>
                <c:pt idx="6">
                  <c:v>Ketosiswk1</c:v>
                </c:pt>
                <c:pt idx="7">
                  <c:v>Ketosiswk2</c:v>
                </c:pt>
                <c:pt idx="8">
                  <c:v>PVD</c:v>
                </c:pt>
                <c:pt idx="9">
                  <c:v>Endo</c:v>
                </c:pt>
                <c:pt idx="11">
                  <c:v>Lactgp1</c:v>
                </c:pt>
                <c:pt idx="12">
                  <c:v>Lactgp2</c:v>
                </c:pt>
                <c:pt idx="13">
                  <c:v>Lactgp3</c:v>
                </c:pt>
              </c:strCache>
            </c:strRef>
          </c:cat>
          <c:val>
            <c:numRef>
              <c:f>Sheet1!$C$3:$C$16</c:f>
              <c:numCache>
                <c:formatCode>General</c:formatCode>
                <c:ptCount val="14"/>
                <c:pt idx="0">
                  <c:v>9</c:v>
                </c:pt>
                <c:pt idx="1">
                  <c:v>11</c:v>
                </c:pt>
                <c:pt idx="2">
                  <c:v>10</c:v>
                </c:pt>
                <c:pt idx="3">
                  <c:v>7</c:v>
                </c:pt>
                <c:pt idx="4">
                  <c:v>16</c:v>
                </c:pt>
                <c:pt idx="5">
                  <c:v>7</c:v>
                </c:pt>
                <c:pt idx="6">
                  <c:v>10</c:v>
                </c:pt>
                <c:pt idx="7">
                  <c:v>10</c:v>
                </c:pt>
                <c:pt idx="8">
                  <c:v>4</c:v>
                </c:pt>
                <c:pt idx="9">
                  <c:v>3</c:v>
                </c:pt>
                <c:pt idx="11">
                  <c:v>6</c:v>
                </c:pt>
                <c:pt idx="12">
                  <c:v>5</c:v>
                </c:pt>
                <c:pt idx="13">
                  <c:v>9</c:v>
                </c:pt>
              </c:numCache>
            </c:numRef>
          </c:val>
          <c:extLst>
            <c:ext xmlns:c16="http://schemas.microsoft.com/office/drawing/2014/chart" uri="{C3380CC4-5D6E-409C-BE32-E72D297353CC}">
              <c16:uniqueId val="{00000001-0305-4390-A915-FE96814E306D}"/>
            </c:ext>
          </c:extLst>
        </c:ser>
        <c:dLbls>
          <c:showLegendKey val="0"/>
          <c:showVal val="0"/>
          <c:showCatName val="0"/>
          <c:showSerName val="0"/>
          <c:showPercent val="0"/>
          <c:showBubbleSize val="0"/>
        </c:dLbls>
        <c:gapWidth val="219"/>
        <c:overlap val="-27"/>
        <c:axId val="2123121039"/>
        <c:axId val="2127902271"/>
      </c:barChart>
      <c:catAx>
        <c:axId val="212312103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Health disorder</a:t>
                </a:r>
              </a:p>
            </c:rich>
          </c:tx>
          <c:layout>
            <c:manualLayout>
              <c:xMode val="edge"/>
              <c:yMode val="edge"/>
              <c:x val="0.27372790901137356"/>
              <c:y val="0.8740507436570428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7902271"/>
        <c:crosses val="autoZero"/>
        <c:auto val="1"/>
        <c:lblAlgn val="ctr"/>
        <c:lblOffset val="100"/>
        <c:noMultiLvlLbl val="0"/>
      </c:catAx>
      <c:valAx>
        <c:axId val="2127902271"/>
        <c:scaling>
          <c:orientation val="minMax"/>
          <c:max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
                </a:r>
                <a:r>
                  <a:rPr lang="en-US" baseline="0"/>
                  <a:t> Culled by 63 DIM</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31210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v>No</c:v>
          </c:tx>
          <c:spPr>
            <a:solidFill>
              <a:schemeClr val="accent1"/>
            </a:solidFill>
            <a:ln>
              <a:solidFill>
                <a:schemeClr val="tx1"/>
              </a:solidFill>
            </a:ln>
            <a:effectLst/>
          </c:spPr>
          <c:invertIfNegative val="0"/>
          <c:cat>
            <c:strRef>
              <c:f>Sheet1!$A$3:$A$16</c:f>
              <c:strCache>
                <c:ptCount val="14"/>
                <c:pt idx="0">
                  <c:v>Dystocia</c:v>
                </c:pt>
                <c:pt idx="1">
                  <c:v>Twins</c:v>
                </c:pt>
                <c:pt idx="2">
                  <c:v>RP</c:v>
                </c:pt>
                <c:pt idx="3">
                  <c:v>Metritis</c:v>
                </c:pt>
                <c:pt idx="4">
                  <c:v>DA</c:v>
                </c:pt>
                <c:pt idx="5">
                  <c:v>Mastitis</c:v>
                </c:pt>
                <c:pt idx="6">
                  <c:v>Ketosiswk1</c:v>
                </c:pt>
                <c:pt idx="7">
                  <c:v>Ketosiswk2</c:v>
                </c:pt>
                <c:pt idx="8">
                  <c:v>PVD</c:v>
                </c:pt>
                <c:pt idx="9">
                  <c:v>Endo</c:v>
                </c:pt>
                <c:pt idx="11">
                  <c:v>Lactgp1</c:v>
                </c:pt>
                <c:pt idx="12">
                  <c:v>Lactgp2</c:v>
                </c:pt>
                <c:pt idx="13">
                  <c:v>Lactgp3</c:v>
                </c:pt>
              </c:strCache>
            </c:strRef>
          </c:cat>
          <c:val>
            <c:numRef>
              <c:f>Sheet1!$F$3:$F$12</c:f>
              <c:numCache>
                <c:formatCode>General</c:formatCode>
                <c:ptCount val="10"/>
                <c:pt idx="0">
                  <c:v>17</c:v>
                </c:pt>
                <c:pt idx="1">
                  <c:v>17</c:v>
                </c:pt>
                <c:pt idx="2">
                  <c:v>17</c:v>
                </c:pt>
                <c:pt idx="3">
                  <c:v>17</c:v>
                </c:pt>
                <c:pt idx="4">
                  <c:v>17</c:v>
                </c:pt>
                <c:pt idx="5">
                  <c:v>14</c:v>
                </c:pt>
                <c:pt idx="6">
                  <c:v>17</c:v>
                </c:pt>
                <c:pt idx="7">
                  <c:v>17</c:v>
                </c:pt>
                <c:pt idx="8">
                  <c:v>13</c:v>
                </c:pt>
                <c:pt idx="9">
                  <c:v>13</c:v>
                </c:pt>
              </c:numCache>
            </c:numRef>
          </c:val>
          <c:extLst>
            <c:ext xmlns:c16="http://schemas.microsoft.com/office/drawing/2014/chart" uri="{C3380CC4-5D6E-409C-BE32-E72D297353CC}">
              <c16:uniqueId val="{00000000-F5EB-4B48-AE30-A4FD2F1F6C80}"/>
            </c:ext>
          </c:extLst>
        </c:ser>
        <c:ser>
          <c:idx val="1"/>
          <c:order val="1"/>
          <c:tx>
            <c:v>Yes</c:v>
          </c:tx>
          <c:spPr>
            <a:solidFill>
              <a:schemeClr val="accent2"/>
            </a:solidFill>
            <a:ln>
              <a:solidFill>
                <a:schemeClr val="tx1"/>
              </a:solidFill>
            </a:ln>
            <a:effectLst/>
          </c:spPr>
          <c:invertIfNegative val="0"/>
          <c:val>
            <c:numRef>
              <c:f>Sheet1!$G$3:$G$16</c:f>
              <c:numCache>
                <c:formatCode>General</c:formatCode>
                <c:ptCount val="14"/>
                <c:pt idx="0">
                  <c:v>18</c:v>
                </c:pt>
                <c:pt idx="1">
                  <c:v>18</c:v>
                </c:pt>
                <c:pt idx="2">
                  <c:v>19</c:v>
                </c:pt>
                <c:pt idx="3">
                  <c:v>18</c:v>
                </c:pt>
                <c:pt idx="4">
                  <c:v>38</c:v>
                </c:pt>
                <c:pt idx="5">
                  <c:v>32</c:v>
                </c:pt>
                <c:pt idx="6">
                  <c:v>25</c:v>
                </c:pt>
                <c:pt idx="7">
                  <c:v>21</c:v>
                </c:pt>
                <c:pt idx="8">
                  <c:v>16</c:v>
                </c:pt>
                <c:pt idx="9">
                  <c:v>17</c:v>
                </c:pt>
                <c:pt idx="11">
                  <c:v>13</c:v>
                </c:pt>
                <c:pt idx="12">
                  <c:v>15</c:v>
                </c:pt>
                <c:pt idx="13">
                  <c:v>24</c:v>
                </c:pt>
              </c:numCache>
            </c:numRef>
          </c:val>
          <c:extLst>
            <c:ext xmlns:c16="http://schemas.microsoft.com/office/drawing/2014/chart" uri="{C3380CC4-5D6E-409C-BE32-E72D297353CC}">
              <c16:uniqueId val="{00000001-F5EB-4B48-AE30-A4FD2F1F6C80}"/>
            </c:ext>
          </c:extLst>
        </c:ser>
        <c:dLbls>
          <c:showLegendKey val="0"/>
          <c:showVal val="0"/>
          <c:showCatName val="0"/>
          <c:showSerName val="0"/>
          <c:showPercent val="0"/>
          <c:showBubbleSize val="0"/>
        </c:dLbls>
        <c:gapWidth val="219"/>
        <c:overlap val="-27"/>
        <c:axId val="897804703"/>
        <c:axId val="207516991"/>
      </c:barChart>
      <c:catAx>
        <c:axId val="89780470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Health disorder</a:t>
                </a:r>
              </a:p>
            </c:rich>
          </c:tx>
          <c:layout>
            <c:manualLayout>
              <c:xMode val="edge"/>
              <c:yMode val="edge"/>
              <c:x val="0.28483902012248469"/>
              <c:y val="0.8786803732866724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516991"/>
        <c:crosses val="autoZero"/>
        <c:auto val="1"/>
        <c:lblAlgn val="ctr"/>
        <c:lblOffset val="100"/>
        <c:noMultiLvlLbl val="0"/>
      </c:catAx>
      <c:valAx>
        <c:axId val="2075169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Culled by 300 DIM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78047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8:49:29.331"/>
    </inkml:context>
    <inkml:brush xml:id="br0">
      <inkml:brushProperty name="width" value="0.1" units="cm"/>
      <inkml:brushProperty name="height" value="0.1" units="cm"/>
    </inkml:brush>
  </inkml:definitions>
  <inkml:trace contextRef="#ctx0" brushRef="#br0">0 416 24575,'3'-3'0,"-1"1"0,-2 2 0,2-2 0,0 1 0,-2-1 0,1 1 0,0-1 0,0 0 0,0 1 0,-1-1 0,1 0 0,0 1 0,0 1 0,0-2 0,0 0 0,1 1 0,-1-1 0,0 1 0,0-1 0,1 0 0,-1 1 0,-1-1 0,2 1 0,-1 0 0,-1 0 0,2-1 0,-1 1 0,0-1 0,0 1 0,0 0 0,1 0 0,-1-1 0,2 0 0,0 0 0,-1-1 0,0 3 0,1-2 0,-2 1 0,1 0 0,-2 0 0,2 0 0,-1 0 0,1-1 0,-1 1 0,0 0 0,0 0 0,1-1 0,0 1 0,0-1 0,0 1 0,0 0 0,2-2 0,-1 0 0,2 0 0,-2 0 0,0 1 0,-2 0 0,1 2 0,0-2 0,-1 1 0,0-1 0,0 1 0,1-1 0,-1 0 0,1 1 0,-1-1 0,1 1 0,-1-1 0,0 1 0,1 0 0,1-2 0,0 0 0,2-1 0,-1 0 0,-2 2 0,0 1 0,0 0 0,-1 0 0,1-2 0,1 2 0,-1-2 0,-1 2 0,1-1 0,0 0 0,1-1 0,-1 1 0,0-1 0,1 0 0,1 0 0,-2 0 0,0 1 0,0 0 0,1 0 0,-2-2 0,2 1 0,-1 0 0,1 1 0,-2-1 0,1 2 0,0-2 0,-1 2 0,1-2 0,0 0 0,3-2 0,0-1 0,0 0 0,-2 2 0,-1 1 0,-1 1 0,1-1 0,-1 1 0,2 0 0,-2-1 0,1 1 0,1-3 0,-2 3 0,1-1 0,0-1 0,0 1 0,0 0 0,0 1 0,-1-1 0,2-1 0,0-1 0,-1 0 0,3 2 0,-2-2 0,0 1 0,-1 1 0,0 0 0,-1 0 0,1 0 0,0 0 0,0 0 0,0 1 0,0-1 0,0 1 0,1-1 0,-2 0 0,1 0 0,0 0 0,1 0 0,0 0 0,-1 0 0,0 0 0,1 1 0,-1-1 0,0 0 0,0 0 0,1 0 0,-1 0 0,0 1 0,0-1 0,0 1 0,0-1 0,-1 2 0,1-3 0,0 1 0,1-2 0,1 1 0,0 0 0,-2 1 0,0 0 0,-2 1 0,2 1 0,-1 0 0,-1-1 0,1 1 0,1-1 0,-2 2 0,2-2 0,-1 1 0,0-2 0,0 2 0,0-1 0,0 0 0,-1 1 0,0-1 0,1 1 0,0-1 0,-1 1 0,1-1 0,-1 1 0,0-1 0,1 1 0,0-1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8:49:29.330"/>
    </inkml:context>
    <inkml:brush xml:id="br0">
      <inkml:brushProperty name="width" value="0.025" units="cm"/>
      <inkml:brushProperty name="height" value="0.025" units="cm"/>
      <inkml:brushProperty name="color" value="#333333"/>
    </inkml:brush>
  </inkml:definitions>
  <inkml:trace contextRef="#ctx0" brushRef="#br0">1 2 24575,'1'0'0,"0"0"0,1-1 0,-1 1 0,0 0 0,0 0 0,-1 0 0,1 0 0,0 0 0,-1 0 0,0-1 0,0 1 0,1 0 0,0 0 0,-1 0 0,0 0 0,0 0 0,0 0 0,1 1 0,0-1 0,-1 0 0,0 0 0,1 0 0,-1 0 0,2 0 0,-2 0 0,1 0 0,0 0 0,-1 0 0,1 0 0,-1 0 0,0 0 0,1 0 0,0 0 0,-1 0 0,0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8:49:29.325"/>
    </inkml:context>
    <inkml:brush xml:id="br0">
      <inkml:brushProperty name="width" value="0.025" units="cm"/>
      <inkml:brushProperty name="height" value="0.025" units="cm"/>
      <inkml:brushProperty name="color" value="#F6630D"/>
    </inkml:brush>
  </inkml:definitions>
  <inkml:trace contextRef="#ctx0" brushRef="#br0">22 1 24575,'-1'1'0,"1"-1"0,-1 0 0,1 1 0,-1-1 0,1 0 0,0 0 0,-1 1 0,0-1 0,1 0 0,-1 1 0,1-1 0,-2 1 0,2 0 0,-1 0 0,-1-1 0,2 2 0,0-2 0,0 0 0,-1 0 0,0 0 0,1 0 0,0 0 0,0 1 0,-1 0 0,0-1 0,1 1 0,0-1 0,0 1 0,-1 0 0,1-1 0,0 1 0,0 0 0,0 0 0,-1-1 0,1 0 0,0 1 0,-1 0 0,1-1 0,0 1 0,0-1 0,0 2 0,0-2 0,0 1 0,0-1 0,0 0 0,-1 2 0,1-2 0,0 1 0,0-1 0,0 1 0,0-1 0,0 2 0,0-2 0,0 1 0,-1 1 0,1-1 0,0 0 0,0 0 0,0 0 0,0 1 0,0-2 0,0 2 0,0-1 0,0-1 0,0 1 0,0 0 0,0 0 0,0-1 0,0 0 0,0 1 0,0-1 0,0 1 0,0-1 0,0 2 0,0-2 0,0 1 0,0 0 0,0 0 0,0 0 0,0 0 0,0 0 0,0 0 0,0 1 0,0-1 0,0 1 0,0 0 0,0-2 0,0 1 0,0 1 0,0-1 0,0 0 0,0 1 0,0-1 0,0 0 0,0 0 0,0 1 0,0-1 0,0 0 0,0 1 0,0-1 0,0 0 0,0 0 0,1 0 0,-1 0 0,0 0 0,0 0 0,0 0 0,0 1 0,0-1 0,0-1 0,0 2 0,0-2 0,0 0 0,0 1 0,0-1 0,1 1 0,-1 0 0,0-1 0,0 1 0,1-1 0,-1 1 0,1-1 0,-1 1 0,0-1 0,1 1 0,-1-1 0,0 0 0,0 0 0,2 0 0,-2 0 0,1 1 0,-1-1 0,0 0 0,1 1 0,-1-1 0,0 1 0,0-1 0,1 0 0,0 0 0,-1 0 0,1 1 0,-1-1 0,1 1 0,0-1 0,-1 0 0,1 1 0,-1-1 0,0 0 0,1 1 0,-1 0 0,0-1 0,1 0 0,-1 1 0,1-1 0,-1 1 0,1 0 0,-1-1 0,0 0 0,1 0 0,-1 0 0,0 1 0,1-1 0,0 0 0,-1 0 0,0 0 0,1 0 0,-1 0 0,1 0 0,0 0 0,-1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8:49:29.326"/>
    </inkml:context>
    <inkml:brush xml:id="br0">
      <inkml:brushProperty name="width" value="0.05" units="cm"/>
      <inkml:brushProperty name="height" value="0.05" units="cm"/>
      <inkml:brushProperty name="color" value="#F6630D"/>
    </inkml:brush>
  </inkml:definitions>
  <inkml:trace contextRef="#ctx0" brushRef="#br0">7 2 24575,'4'-1'0,"0"1"0,1 0 0,0 0 0,2 0 0,1 0 0,-2 0 0,-1 1 0,0-1 0,-2 0 0,-1 0 0,1 0 0,-1 0 0,1 0 0,0 0 0,0 0 0,0 0 0,-1 0 0,1 0 0,-1 0 0,1 0 0,0 0 0,-1 0 0,1 0 0,-2 0 0,-1 0 0,1 0 0,1 0 0,-2 0 0,1 0 0,0 0 0,0 0 0,0 0 0,0 0 0,0 0 0,-1 0 0,1 0 0,0 0 0,0 0 0,0 0 0,0 0 0,0 0 0,-1 0 0,2 0 0,-2 1 0,0-1 0,0 2 0,1-1 0,-1-1 0,0 2 0,0-1 0,0 0 0,0 0 0,0 1 0,0 0 0,0-1 0,0 1 0,0-1 0,0 1 0,0 0 0,0-1 0,0 1 0,0-1 0,1 0 0,-1 1 0,0-1 0,0 1 0,0-1 0,0 0 0,0 1 0,0-1 0,0 0 0,0 1 0,0-1 0,0 1 0,0-1 0,0 1 0,0 0 0,0 1 0,0-1 0,0-1 0,0 1 0,0-2 0,0 1 0,0 0 0,0 0 0,0 0 0,0 0 0,0-1 0,1 2 0,-1-1 0,0 0 0,0 0 0,0 0 0,0 1 0,0-1 0,1 0 0,-1 0 0,0 0 0,0 0 0,0-1 0,-2 1 0,1 0 0,0-1 0,-1 1 0,-1-1 0,1 1 0,0-1 0,1 1 0,-1-1 0,1 0 0,-1 0 0,0 0 0,1 0 0,-1 0 0,0 1 0,-1-1 0,0 1 0,-1-1 0,1 0 0,2 0 0,-2 0 0,0 0 0,1 0 0,-1 0 0,1 0 0,0 0 0,0 0 0,0 0 0,-1 1 0,1-1 0,-1 0 0,0 0 0,0 0 0,1 0 0,1 0 0,-1 0 0,1 0 0,-2 0 0,2 0 0,-1 0 0,1 0 0,-1 0 0,1 0 0,-2 0 0,2 0 0,-1 0 0,0 0 0,1 1 0,0-1 0,-1 0 0,1 0 0,0 0 0,0 0 0,0 0 0,0 0 0,0 0 0,1 0 0,-1 0 0,0 0 0,1 0 0,-1 0 0,0-1 0,1 0 0,-1-1 0,0 1 0,0 0 0,1-1 0,0 0 0,-1 0 0,1 0 0,-1 0 0,1 1 0,0 0 0,0 0 0,-1 0 0,1 0 0,0 0 0,0 1 0,0-2 0,0 0 0,0 0 0,0 0 0,0 0 0,0 1 0,0-1 0,0 0 0,0 1 0,0 0 0,0 0 0,0 0 0,0 0 0,0 0 0,0-1 0,0 1 0,0 0 0,0 0 0,0 0 0,0 0 0,0 0 0,0 0 0,0 0 0,0 0 0,-1 1 0,1-2 0,0 2 0,0-1 0,0 0 0,0-1 0,1 2 0,0 2 0,-1-1 0,2 3 0,-1-2 0,-1-1 0,2 1 0,-2-1 0,1 1 0,0-1 0,-1 0 0,2 0 0,-1 0 0,-1 0 0,2 0 0,-1-1 0,1 0 0,0 0 0,2 1 0,0-1 0,1 1 0,-1-1 0,-1 0 0,-1 0 0,0 0 0,-1 0 0,2 0 0,0 0 0,0 0 0,-1 0 0,0 0 0,0 0 0,0 0 0,-2 0 0,2 0 0,0 0 0,0 0 0,1-1 0,-1 1 0,1 0 0,0-1 0,-2 1 0,1 0 0,-1 0 0,1 0 0,-1 0 0,0 0 0,1-1 0,-2 1 0,1 0 0,0 0 0,0 0 0,-1-1 0,1 0 0,-1 0 0,-1 0 0,1 0 0,-1-1 0,0 1 0,-1-1 0,1 1 0,0-1 0,0 2 0,-1-1 0,2 1 0,-1 0 0,0-1 0,0 1 0,1 0 0,-1-1 0,-1 1 0,0 0 0,-1 0 0,1 0 0,-1-1 0,1 1 0,1 0 0,-1 0 0,2 0 0,-1 0 0,0 0 0,-1 0 0,1 0 0,-1 0 0,0 0 0,0 0 0,0 0 0,0 0 0,1 0 0,0 0 0,0 0 0,-1 0 0,0 0 0,0 0 0,1 0 0,-1 0 0,1 0 0,0 0 0,0 0 0,0 0 0,0-1 0,1 1 0,-2 0 0,1 0 0,1 0 0,-1 0 0,0 0 0,0 0 0,0-1 0,1 1 0,-2-1 0,2 1 0,-1-1 0,1 1 0,-2 0 0,2-1 0,-1 1 0,0-1 0,0 1 0,1 0 0,-2-1 0,2 1 0,-1 0 0,1-1 0,-1 0 0,0 1 0,1 0 0,0-2 0,0 2 0,-2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8:49:29.327"/>
    </inkml:context>
    <inkml:brush xml:id="br0">
      <inkml:brushProperty name="width" value="0.05" units="cm"/>
      <inkml:brushProperty name="height" value="0.05" units="cm"/>
      <inkml:brushProperty name="color" value="#F6630D"/>
    </inkml:brush>
  </inkml:definitions>
  <inkml:trace contextRef="#ctx0" brushRef="#br0">2 0 24575,'0'0'0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8:49:29.328"/>
    </inkml:context>
    <inkml:brush xml:id="br0">
      <inkml:brushProperty name="width" value="0.025" units="cm"/>
      <inkml:brushProperty name="height" value="0.025" units="cm"/>
      <inkml:brushProperty name="color" value="#F6630D"/>
    </inkml:brush>
  </inkml:definitions>
  <inkml:trace contextRef="#ctx0" brushRef="#br0">1 1 24575,'2'0'0,"0"0"0,0 1 0,0-1 0,-1 0 0,0 0 0,0 0 0,0 0 0,1 1 0,-2-1 0,1 0 0,0 0 0,-1 0 0,1 1 0,-1-1 0,0 0 0,1 1 0,0-1 0,-1 0 0,0 1 0,0-1 0,1 1 0,-1 0 0,0-1 0,0 1 0,0-1 0,0 1 0,0-1 0,0 0 0,0 0 0,0 0 0,0 1 0,0 0 0,0-1 0,0 1 0,0 0 0,0 0 0,0-1 0,0 1 0,0-1 0,0 2 0,0-2 0,0 1 0,0 0 0,0-1 0,0 1 0,1 1 0,-1-1 0,0 1 0,0-1 0,0 0 0,0 1 0,0-1 0,0 1 0,0-1 0,0 0 0,0 0 0,1 0 0,-1 0 0,0 0 0,0 1 0,0-1 0,0 0 0,0 0 0,0 0 0,0 0 0,0 0 0,0 1 0,0-1 0,0 1 0,0 0 0,0-1 0,0 1 0,0-1 0,0-1 0,0 1 0,0 0 0,0 0 0,0 0 0,0-1 0,0 0 0,0 2 0,0-2 0,0 1 0,0 0 0,0 1 0,0-1 0,0 0 0,0 1 0,0-1 0,0 0 0,0 0 0,0 0 0,0-1 0,0 1 0,0 0 0,0-1 0,0 1 0,0 0 0,-1-1 0,1 0 0,0 1 0,0 0 0,0-1 0,0 1 0,0-1 0,0 1 0,0-1 0,0 1 0,0-1 0,0 1 0,0-1 0,-1 0 0,1 1 0,0 0 0,0-1 0,0 0 0,-1 1 0,1-1 0,0 1 0,-1-1 0,1 1 0,-1 0 0,1-1 0,-2 1 0,2 0 0,-1-1 0,1 0 0,0 0 0,0 1 0,-1-1 0,1 1 0,-1-1 0,1 0 0,0 1 0,0-1 0,0 0 0,-1 0 0,1 1 0,0-1 0,-1 0 0,0 0 0,1 0 0,0 0 0,0 0 0,0 0 0,0 0 0,-1 0 0,0 1 0,1-1 0,0-1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8:49:29.321"/>
    </inkml:context>
    <inkml:brush xml:id="br0">
      <inkml:brushProperty name="width" value="0.05" units="cm"/>
      <inkml:brushProperty name="height" value="0.05" units="cm"/>
      <inkml:brushProperty name="color" value="#004F8B"/>
    </inkml:brush>
  </inkml:definitions>
  <inkml:trace contextRef="#ctx0" brushRef="#br0">2 7 24575,'0'3'0,"0"0"0,0-2 0,0 0 0,0 0 0,0 1 0,0-1 0,0 0 0,0 0 0,0 1 0,-1 1 0,1-2 0,0 1 0,0 0 0,0 0 0,0 1 0,0-2 0,1 2 0,-1-1 0,0-1 0,0 1 0,0-1 0,0 0 0,0 1 0,0 0 0,0-1 0,0 1 0,0-1 0,0 1 0,0 0 0,0 0 0,0-1 0,0 1 0,0-1 0,0 1 0,0 0 0,0 0 0,0 0 0,0 1 0,0-1 0,0 0 0,0 0 0,0 0 0,0 0 0,0 0 0,0 0 0,0 0 0,0 0 0,0 0 0,0 0 0,0-1 0,0 1 0,1 0 0,-1 1 0,0-1 0,0 0 0,1 1 0,-1-1 0,0 0 0,1 0 0,-1 1 0,0-2 0,0 2 0,0-1 0,0 1 0,0-1 0,0 0 0,0 1 0,0-1 0,0 1 0,0 0 0,1-1 0,-1-1 0,0 0 0,0 0 0,0 0 0,1 0 0,-1 0 0,1 0 0,-1 0 0,2-1 0,-2 1 0,0 0 0,1-1 0,0 0 0,0 1 0,-1-1 0,2 0 0,-2 1 0,1-1 0,0 0 0,0 0 0,0 0 0,0 0 0,0 0 0,-1 0 0,2 0 0,-2 0 0,1 0 0,0 0 0,0 0 0,0 0 0,-1 0 0,1-1 0,0 1 0,0 0 0,0 0 0,0 0 0,0 0 0,0 0 0,1 0 0,-1 0 0,-1 0 0,1 0 0,0-1 0,1 1 0,-1 0 0,0 0 0,0 0 0,0 0 0,-1 0 0,1-1 0,-1 1 0,1-1 0,0 1 0,0 0 0,-1-1 0,1 0 0,0 1 0,-1-1 0,0 1 0,1-2 0,-1 2 0,0-1 0,1 1 0,-1-1 0,1 0 0,-1 0 0,0 0 0,0-1 0,0 2 0,0-1 0,0 0 0,0 0 0,1 0 0,-1 0 0,0 0 0,0 0 0,0-1 0,0 0 0,0 2 0,0-2 0,0 1 0,0-1 0,0 1 0,0 0 0,0-1 0,0 0 0,0 0 0,0 1 0,0-1 0,0 0 0,0 1 0,0-1 0,0 0 0,-1 0 0,1 0 0,0 0 0,0 1 0,0-1 0,-1 0 0,1 1 0,-1 0 0,1 0 0,0-1 0,0 0 0,-1 1 0,1-1 0,0 0 0,0 0 0,0 0 0,0 0 0,0 1 0,0 0 0,0-1 0,0 1 0,0-1 0,0 0 0,0 0 0,0 0 0,0 0 0,0 0 0,0 0 0,-1 2 0,1-1 0,0-1 0,-1 0 0,1 1 0,0-1 0,0 0 0,0 0 0,-1-1 0,1 2 0,0-1 0,-1 0 0,1 0 0,0 0 0,0 0 0,0 1 0,0-1 0,0 0 0,0 1 0,-1-1 0,1 1 0,0 0 0,0-1 0,0 1 0,0-1 0,0 0 0,0 1 0,0-1 0,0 1 0,0-1 0,0 2 0,0-1 0,0-1 0,0 2 0,0 0 0,-1-2 0,1 2 0,0-1 0,0 0 0,0 0 0,0 1 0,0-1 0,-1 0 0,1 1 0,-2-1 0,2 1 0,-1 0 0,-1 0 0,1 0 0,0-1 0,-1 1 0,1 0 0,-1 0 0,1 0 0,0 0 0,-1 0 0,2 0 0,-1 0 0,1 0 0,-1 0 0,-1 0 0,2 0 0,-1 0 0,0 0 0,0 0 0,0 1 0,-1-1 0,1 0 0,0 0 0,0 0 0,0 1 0,0-1 0,0 0 0,2 2 0,-1-2 0,2 2 0,-2-1 0,0 1 0,1-2 0,-1 0 0,0 2 0,0-1 0,0 0 0,0 0 0,1 0 0,-1 1 0,1 0 0,-1-1 0,0 1 0,0-1 0,1 1 0,0-1 0,-1 1 0,1 0 0,1 1 0,-1-1 0,1 1 0,-1-1 0,0-1 0,-1 1 0,0-1 0,0 0 0,1 2 0,-1-1 0,1 0 0,-1 0 0,0 0 0,0 1 0,1-1 0,-1 1 0,0-1 0,0 1 0,0-1 0,0-1 0,0 2 0,1-1 0,-1 0 0,0 0 0,1-1 0,-1 1 0,0 0 0,0 0 0,0 0 0,0-1 0,0 1 0,0 0 0,0-1 0,0 0 0,0-1 0,0 2 0,0 0 0,1 0 0,-1 0 0,0 0 0,0 0 0,0 0 0,0-1 0,0 1 0,1-1 0,-1 0 0,0-1 0,0 2 0,0-2 0,0 1 0,1-1 0,0 0 0,1-1 0,-1-1 0,0 2 0,-1-1 0,1 1 0,-1-1 0,2 1 0,-2 0 0,1-1 0,-1 1 0,0-1 0,1 1 0,0 0 0,-1-1 0,2 1 0,-2-1 0,1 0 0,0 0 0,-1 0 0,1 0 0,-1 1 0,0-1 0,0 0 0,1 0 0,-1 0 0,1 0 0,-1 0 0,0 1 0,0-2 0,0 1 0,1 1 0,-1-1 0,0 1 0,0-2 0,0 1 0,0-1 0,0 1 0,0-1 0,0 1 0,0-1 0,0 1 0,1-1 0,-1 0 0,-1 0 0,1 1 0,0-1 0,0 0 0,0 1 0,0 0 0,0-1 0,0 1 0,0 0 0,0 0 0,0-1 0,0 1 0,0-1 0,0 1 0,0-1 0,0 1 0,0-1 0,0 1 0,0-1 0,0 1 0,0-1 0,0 1 0,0-1 0,0 2 0,-1-1 0,1 0 0,0 1 0,0-1 0,0 1 0,0-2 0,0 2 0,0-1 0,-1-1 0,1 2 0,0-2 0,0 1 0,0 0 0,0-1 0,-1 0 0,1 0 0,0 0 0,0 0 0,0 0 0,0 0 0,0 0 0,0 1 0,0 0 0,0 0 0,0 0 0,-1 6 0,-1-1 0,-1 5 0,2-2 0,1 0 0,-1 0 0,-1 1 0,2-3 0,-1 1 0,1-1 0,0-1 0,0 1 0,-1-1 0,1 1 0,-1-2 0,1 1 0,0 0 0,0 0 0,0 0 0,0-2 0,0 0 0,0 0 0,0 0 0,0 0 0,0 0 0,0 1 0,0-1 0,0-1 0,0 1 0,0 0 0,0-2 0,0-2 0,-1 0 0,1-4 0,-1 0 0,1 0 0,0 1 0,-1 1 0,1-1 0,0 2 0,0-1 0,0 1 0,0 1 0,-1-1 0,1 2 0,0-1 0,-1 0 0,1 0 0,0-1 0,-1-1 0,0 0 0,0-1 0,1 2 0,-1-2 0,1 2 0,0 1 0,-1 0 0,1 1 0,0 0 0,0 0 0,-1 3 0,1 0 0,-1 2 0,1-1 0,0 1 0,0-2 0,0 1 0,0-1 0,0 0 0,0 0 0,0 0 0,0 0 0,0-1 0,0 0 0,0 1 0,0-1 0,0 1 0,0 0 0,0 0 0,0 1 0,0-1 0,0 1 0,0-1 0,0 0 0,0-2 0,0 1 0,0 0 0,0 0 0,0-1 0,1 1 0,-1 0 0,0 0 0,0 1 0,1-1 0,-1-1 0,1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8:49:29.322"/>
    </inkml:context>
    <inkml:brush xml:id="br0">
      <inkml:brushProperty name="width" value="0.025" units="cm"/>
      <inkml:brushProperty name="height" value="0.025" units="cm"/>
      <inkml:brushProperty name="color" value="#333333"/>
    </inkml:brush>
  </inkml:definitions>
  <inkml:trace contextRef="#ctx0" brushRef="#br0">5 78 24575,'-1'1'0,"1"1"0,0 0 0,0 0 0,0 1 0,0-1 0,0 0 0,1 0 0,-1 0 0,0 0 0,1 0 0,-1-1 0,0 0 0,0 0 0,0 1 0,1-1 0,-1 0 0,0 0 0,0 0 0,0 1 0,0-1 0,0 0 0,0 0 0,0 0 0,1 0 0,-1 0 0,0 0 0,0 0 0,0 0 0,0 0 0,0 0 0,0-1 0,0 2 0,1-2 0,-1 1 0,0 0 0,0 0 0,0 1 0,0-1 0,0 0 0,0 0 0,0-1 0,0 1 0,1 0 0,-1 0 0,0 0 0,1 0 0,-1-1 0,0 2 0,0-2 0,0 1 0,0-1 0,0 2 0,0-2 0,0 1 0,0 1 0,0-1 0,0 0 0,0 1 0,0-1 0,1 1 0,-1-1 0,1 1 0,-1-1 0,0 0 0,0 0 0,0 0 0,0 0 0,1 0 0,-1 0 0,0 0 0,0 0 0,0-1 0,0 2 0,0-2 0,1 1 0,-1-1 0,1 1 0,-1 1 0,1-2 0,-1 1 0,0 0 0,0 0 0,1 0 0,-1-1 0,1 1 0,-1 0 0,0-1 0,1 1 0,0 0 0,-1-1 0,1 1 0,-1-1 0,0 0 0,1 1 0,0-1 0,-1 1 0,1-1 0,0 0 0,0 1 0,0-1 0,0 0 0,0 0 0,1 0 0,-1 1 0,0-1 0,0 1 0,1-1 0,-1 0 0,1 0 0,-1 0 0,1 0 0,-2 0 0,3 0 0,-2 0 0,0 0 0,1 0 0,0 1 0,0-1 0,-1 0 0,1 0 0,-1 0 0,0 0 0,1 0 0,-1 0 0,1 0 0,-2 0 0,0 0 0,2 0 0,-1-1 0,1 1 0,-1 0 0,-1 0 0,2 0 0,-2 0 0,1 0 0,0 0 0,-1 0 0,0 0 0,1 0 0,-1 0 0,1 0 0,0-1 0,0 0 0,-1 1 0,1-1 0,0 1 0,-1-2 0,0 1 0,1 0 0,-1-1 0,1 1 0,-1-1 0,0 1 0,0 0 0,1-1 0,-1 1 0,1 0 0,-1 0 0,0 0 0,1 0 0,-1-1 0,0 1 0,0 0 0,1-1 0,-1 0 0,0 1 0,0-1 0,0 0 0,0 1 0,0 0 0,0 0 0,0-2 0,0 1 0,0 0 0,0 1 0,0-1 0,0 1 0,0-1 0,0 0 0,1 2 0,-1-2 0,0 1 0,0-1 0,0 1 0,0-1 0,0 1 0,0-1 0,0 0 0,0 1 0,1 0 0,-1 0 0,0 0 0,0 0 0,0 1 0,0-2 0,0 1 0,0 0 0,0-1 0,0 1 0,0-1 0,0 1 0,0 0 0,0 0 0,0 0 0,0 0 0,0-1 0,0 1 0,0 0 0,0 0 0,0-1 0,0 0 0,0 0 0,0 1 0,0 0 0,0-1 0,0 1 0,0-1 0,0 0 0,0 1 0,0 0 0,0 0 0,0-1 0,0 1 0,0-1 0,0 1 0,0-1 0,0 0 0,0 0 0,0 0 0,0 0 0,0 0 0,0 0 0,0 1 0,0-1 0,0 1 0,0-1 0,0 1 0,0 0 0,0 0 0,-1 1 0,1-2 0,0 2 0,0-1 0,0 0 0,0 1 0,-1-1 0,1 0 0,0-1 0,-1 1 0,1 0 0,0-1 0,-1 1 0,1-1 0,0 1 0,-1 0 0,0 0 0,1 0 0,0 1 0,0-1 0,-1 0 0,1 1 0,-1-1 0,1 1 0,-1 0 0,0-1 0,1 1 0,-1-2 0,1 2 0,-2-1 0,2-1 0,0 1 0,-1 0 0,1 0 0,-1 0 0,1 0 0,-1 1 0,1-1 0,0 0 0,-1 0 0,1 1 0,-1 0 0,1-1 0,0 1 0,0-1 0,-1 1 0,1-1 0,0 1 0,0 0 0,0 0 0,-1 0 0,1 0 0,-1 0 0,1-1 0,-1 0 0,1 1 0,-1-1 0,0 0 0,1 1 0,0-1 0,-1 1 0,0 0 0,0 0 0,0 0 0,0 0 0,1-1 0,-2 1 0,2 0 0,-1 0 0,0-1 0,0 1 0,0 0 0,-1 0 0,1 0 0,0 0 0,0-1 0,0 1 0,0 0 0,-2 0 0,2 0 0,-1 0 0,1 0 0,-1-1 0,1 1 0,0 0 0,0 0 0,1 0 0,-1 1 0,0-1 0,0 0 0,1 0 0,-2 0 0,2 0 0,-1 0 0,0 0 0,0 0 0,0 0 0,0 0 0,0 0 0,0 0 0,1 0 0,-1 0 0,0 1 0,0-1 0,0 0 0,0 0 0,0 1 0,1-1 0,-2 1 0,1-1 0,0 1 0,0-1 0,1 1 0,-2 0 0,0 0 0,1 0 0,1-1 0,0 0 0,-1 1 0,1 0 0,-1 0 0,1 0 0,0 0 0,0 0 0,-1 0 0,1 0 0,0 1 0,0-1 0,0 1 0,0-1 0,0-1 0,0 1 0,0 0 0,0 0 0,0-1 0,0 0 0,-1 1 0,1-1 0,0 1 0,0 0 0,0-1 0,1 1 0,-1-1 0,0 2 0,0-1 0,0 0 0,0 0 0,0 0 0,0 0 0,0 0 0,0 0 0,0 0 0,0 0 0,0-1 0,0 1 0,0 0 0,0-1 0,1 1 0,-1-1 0,0 1 0,0 0 0,0-1 0,0 1 0,0 0 0,0 1 0,0-1 0,0 0 0,1 0 0,-1 0 0,0 0 0,0 0 0,1 0 0,-1 1 0,0-1 0,0 0 0,0-1 0,0 1 0,0 1 0,0-1 0,0 0 0,0 0 0,1 1 0,-1 0 0,0-1 0,0-1 0,0 1 0,0 0 0,0-1 0,0 0 0,1 1 0,-1-1 0,0 1 0,0-1 0,0 1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8:49:29.323"/>
    </inkml:context>
    <inkml:brush xml:id="br0">
      <inkml:brushProperty name="width" value="0.025" units="cm"/>
      <inkml:brushProperty name="height" value="0.025" units="cm"/>
      <inkml:brushProperty name="color" value="#333333"/>
    </inkml:brush>
  </inkml:definitions>
  <inkml:trace contextRef="#ctx0" brushRef="#br0">0 4 24575,'3'-1'0,"-1"1"0,0 0 0,-1 0 0,0-1 0,-1 1 0,1 0 0,0-1 0,0 1 0,-1 0 0,0 0 0,0 0 0,1 0 0,-1 0 0,0 0 0,1 0 0,-1 0 0,1 0 0,-1 0 0,1 0 0,-1 0 0,0 1 0,1-1 0,0 0 0,-1 0 0,1 0 0,0 0 0,0 0 0,-1 0 0,0 0 0,1 0 0,-1 0 0,0 0 0,1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8:49:29.324"/>
    </inkml:context>
    <inkml:brush xml:id="br0">
      <inkml:brushProperty name="width" value="0.025" units="cm"/>
      <inkml:brushProperty name="height" value="0.025" units="cm"/>
      <inkml:brushProperty name="color" value="#333333"/>
    </inkml:brush>
  </inkml:definitions>
  <inkml:trace contextRef="#ctx0" brushRef="#br0">0 3 24575,'2'0'0,"0"-1"0,-1 1 0,0 0 0,0 0 0,1 0 0,-2-1 0,0 1 0,1 0 0,-1 0 0,1 0 0,-1 0 0,1 0 0,-1 0 0,1 0 0,-1-1 0,1 1 0,-1 0 0,0 0 0,1 0 0,0 0 0,-1 1 0,0-1 0,1 0 0,-1 0 0,1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8:49:29.332"/>
    </inkml:context>
    <inkml:brush xml:id="br0">
      <inkml:brushProperty name="width" value="0.025" units="cm"/>
      <inkml:brushProperty name="height" value="0.025" units="cm"/>
      <inkml:brushProperty name="color" value="#900000"/>
    </inkml:brush>
  </inkml:definitions>
  <inkml:trace contextRef="#ctx0" brushRef="#br0">1 466 24575,'2'-3'0,"1"-2"0,1 0 0,-2 0 0,1 1 0,0 1 0,-2 1 0,1 0 0,-2 0 0,1 1 0,1-1 0,-2 0 0,2 1 0,-1-2 0,-1 2 0,0-2 0,1 2 0,0-1 0,0-1 0,-1 2 0,1-1 0,0 1 0,0 0 0,0-1 0,0-1 0,0 2 0,-1-1 0,1 0 0,0 1 0,0-2 0,-1 2 0,2 0 0,-2 0 0,1-1 0,-1 1 0,2-2 0,-1 1 0,0-1 0,2 0 0,-2 2 0,0 0 0,0 0 0,1-2 0,-1 1 0,1 1 0,-1-1 0,1 0 0,0 0 0,0 0 0,0 0 0,-1 1 0,1-1 0,-1 1 0,2 0 0,-2 0 0,1 0 0,0-1 0,0 1 0,0-2 0,0 1 0,0 1 0,-1 0 0,0 0 0,1 1 0,0-1 0,0-1 0,0 1 0,0 0 0,1-1 0,-2 2 0,2-2 0,-1 1 0,0 0 0,-1 0 0,1 0 0,-1 1 0,0-1 0,0 0 0,0 0 0,1-1 0,1 2 0,-1-2 0,1 1 0,0-1 0,0 1 0,0-1 0,0-1 0,-1 2 0,0-1 0,0 1 0,0-1 0,0 1 0,0 0 0,-2 0 0,2-1 0,0 1 0,0-1 0,-1 1 0,1-2 0,-1 2 0,1-1 0,-1 1 0,1-1 0,-2 2 0,2-2 0,-1-2 0,2 1 0,0 0 0,-1 0 0,-1 1 0,2 0 0,-1-1 0,-1 0 0,1 1 0,-2 0 0,0 0 0,2 0 0,-1 0 0,1-2 0,0 0 0,1 0 0,-1 0 0,-1 2 0,0 1 0,0-1 0,0 1 0,0-1 0,-1 1 0,1-1 0,0 0 0,-1 1 0,2-2 0,-1 1 0,1 1 0,-1-1 0,-1 1 0,2-2 0,-1 2 0,1-2 0,-1 1 0,1 0 0,-1 0 0,1 1 0,1-3 0,2-1 0,0-1 0,-1 3 0,-1-2 0,0 4 0,-3-1 0,1 2 0,0-2 0,0 1 0,-1 0 0,1-1 0,1 1 0,-1-1 0,1 1 0,0-1 0,-1-1 0,0 0 0,1 0 0,1 0 0,-1 0 0,0 2 0,0-2 0,0 1 0,-1-1 0,0 1 0,0 0 0,1 0 0,0 0 0,-1 0 0,1 0 0,0 0 0,0 0 0,-1 0 0,1 1 0,-1-2 0,1 0 0,-1 1 0,1-1 0,1 1 0,-2 0 0,1-1 0,0 0 0,0 1 0,0 1 0,-1-1 0,1 0 0,-1-1 0,1 0 0,1 0 0,-1 0 0,-1 1 0,1 1 0,-1-1 0,-1 1 0,2-1 0,-2 0 0,1 0 0,1 0 0,-2 0 0,0 0 0,2 0 0,-2 1 0,1-2 0,1 2 0,-2-1 0,1 0 0,0 1 0,0-2 0,0 3 0,0-2 0,0 1 0,-1 0 0,1 0 0,1-1 0,-1 1 0,1-2 0,1-1 0,0-1 0,2 1 0,-2 0 0,-2 3 0,0 0 0,0 0 0,0 1 0,-1-1 0,0 0 0,0 0 0,1 1 0,0 0 0,0-1 0,-1 0 0,2 0 0,-1 0 0,1 0 0,-1 0 0,1 0 0,-1 0 0,-1 0 0,0 1 0,0 0 0,2 0 0,-2 0 0,0-1 0,0 0 0,0 1 0,0-1 0,0 1 0,0 0 0,1-1 0,-1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8:49:29.333"/>
    </inkml:context>
    <inkml:brush xml:id="br0">
      <inkml:brushProperty name="width" value="0.1" units="cm"/>
      <inkml:brushProperty name="height" value="0.1" units="cm"/>
      <inkml:brushProperty name="color" value="#0070C0"/>
    </inkml:brush>
  </inkml:definitions>
  <inkml:trace contextRef="#ctx0" brushRef="#br0">80 1 24575,'-2'2'0,"-1"-1"0,2 0 0,0 0 0,0 0 0,-1 1 0,1-1 0,-1-1 0,1 2 0,0-1 0,-1 1 0,2-1 0,-1 1 0,0-1 0,0 1 0,-1-1 0,1 1 0,-1-1 0,1 1 0,-1-2 0,1 2 0,0-1 0,-1 0 0,0 1 0,1-2 0,0 2 0,0-1 0,-2 1 0,1-1 0,1 1 0,0-1 0,0 1 0,-1-2 0,1 1 0,-1 0 0,1 0 0,0 1 0,-1-1 0,2 0 0,-2 0 0,1 0 0,-1 1 0,1-2 0,-1 2 0,1-1 0,-1 1 0,1-1 0,0 0 0,-1-1 0,1 1 0,0 0 0,1 1 0,-1-1 0,0 0 0,-1 1 0,2-1 0,-1 1 0,0-1 0,0 1 0,-1-2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8:49:29.334"/>
    </inkml:context>
    <inkml:brush xml:id="br0">
      <inkml:brushProperty name="width" value="0.1" units="cm"/>
      <inkml:brushProperty name="height" value="0.1" units="cm"/>
      <inkml:brushProperty name="color" value="#900000"/>
    </inkml:brush>
  </inkml:definitions>
  <inkml:trace contextRef="#ctx0" brushRef="#br0">21 86 24575,'4'-4'0,"0"0"0,-1 3 0,-1-2 0,0 2 0,1-1 0,0 1 0,0-1 0,-1 1 0,2-1 0,-1-1 0,0 2 0,0 0 0,-1 0 0,-1-1 0,0 1 0,0 1 0,1-2 0,0 1 0,-1-1 0,0 1 0,1 0 0,-1-1 0,1 2 0,0-3 0,-1 3 0,1-1 0,-1-1 0,0 1 0,0-1 0,0 2 0,0-3 0,1 2 0,-1-1 0,0 0 0,0 1 0,0-1 0,1 1 0,-2 1 0,2-2 0,-1 1 0,0-2 0,0 2 0,-1-1 0,0 0 0,2 1 0,-2-1 0,0 1 0,0-1 0,0 1 0,0-1 0,0 1 0,-2-2 0,1 3 0,0-1 0,-2 0 0,1 1 0,-2 0 0,0 1 0,0 0 0,0-1 0,-1 1 0,1 1 0,-1-1 0,1 2 0,0-2 0,0 0 0,1 1 0,1-1 0,1 1 0,-1-1 0,-1 0 0,1 1 0,0 0 0,0-1 0,-1 1 0,1-1 0,1 1 0,0-1 0,-1 2 0,1-1 0,0-1 0,0 2 0,0-1 0,0-1 0,0 1 0,0-1 0,0-1 0,0 1 0,0 1 0,0 0 0,0-1 0,0 1 0,0-1 0,1 1 0,-1-1 0,0 1 0,0 0 0,0-2 0,1 2 0,-1 0 0,1-1 0,-1 1 0,1-1 0,0 1 0,0 0 0,0 0 0,0 0 0,-1-1 0,1 0 0,0 1 0,-1-1 0,0 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8:49:29.335"/>
    </inkml:context>
    <inkml:brush xml:id="br0">
      <inkml:brushProperty name="width" value="0.025" units="cm"/>
      <inkml:brushProperty name="height" value="0.025" units="cm"/>
    </inkml:brush>
  </inkml:definitions>
  <inkml:trace contextRef="#ctx0" brushRef="#br0">81 5 24575,'-2'1'0,"2"0"0,-1 0 0,0-1 0,-1 1 0,0-1 0,1 0 0,-1 1 0,1 0 0,-1 0 0,1 0 0,1 0 0,-2 0 0,1 0 0,0 0 0,0-1 0,1 1 0,-1 0 0,0 0 0,-1 1 0,2-1 0,-1-1 0,0 1 0,0 0 0,1 0 0,-1-1 0,0 1 0,0 1 0,1-2 0,0 2 0,-1-1 0,0 0 0,0 1 0,-1-1 0,1 1 0,1-2 0,-1 2 0,0-1 0,-1 1 0,1 0 0,-1-1 0,1 1 0,-1 0 0,1-1 0,0 1 0,0-1 0,-1 1 0,1-1 0,0 1 0,-1 0 0,2-2 0,0 1 0,-1 0 0,-1 2 0,2-2 0,-1 0 0,0 0 0,0-1 0,1 1 0,-1 0 0,0 0 0,0 0 0,1-1 0,0 1 0,0-1 0,-1 1 0,0 0 0,0 0 0,1 0 0,-1 0 0,0 1 0,1-2 0,-1 1 0,1 0 0,0 0 0,-1 0 0,1 0 0,0-1 0,-1 1 0,1-1 0,0 0 0,0 1 0,0 0 0,0 0 0,0-1 0,0 1 0,-1 1 0,1-2 0,-1 3 0,0-2 0,0 0 0,1 1 0,0-2 0,0 1 0,0 1 0,0-2 0,-1 1 0,1 1 0,-1-2 0,1 2 0,-1-1 0,1-1 0,0 1 0,0 0 0,0 0 0,0 0 0,0 1 0,0-1 0,-1 1 0,1-1 0,0 1 0,0-1 0,0 1 0,0-1 0,0 0 0,0 0 0,-1 0 0,1 1 0,0-2 0,0 2 0,0-2 0,0 0 0,0 2 0,0-2 0,1 2 0,-1-1 0,0 2 0,1-2 0,-1 1 0,0-1 0,1 0 0,0 1 0,0-1 0,-1 0 0,0-1 0,1 2 0,-1-1 0,1 0 0,0 0 0,0 0 0,-1 0 0,1 0 0,0 0 0,1 0 0,-1 0 0,1 0 0,-1-1 0,1 1 0,0 0 0,0 0 0,-1 0 0,1-1 0,-2 1 0,1 0 0,1-1 0,-1 0 0,1 0 0,1 1 0,-1 0 0,1 0 0,-2-1 0,2 0 0,-2 1 0,0-1 0,-1 0 0,2 0 0,1 0 0,-1 0 0,0 1 0,0-1 0,0 0 0,0 0 0,-2 0 0,1 0 0,0-1 0,1 1 0,1-1 0,-1 1 0,1 0 0,-1 0 0,1-1 0,-2 0 0,0 1 0,0-1 0,0 1 0,0 0 0,-1 0 0,1 0 0,-1-1 0,0 1 0,1-1 0,-1 0 0,1 1 0,0-1 0,0 0 0,0 0 0,0 0 0,2-1 0,-1 1 0,-1-1 0,-1 1 0,1 0 0,1 0 0,-1 0 0,1 0 0,-1 0 0,1 1 0,0 0 0,0-2 0,0 2 0,0-2 0,-1 1 0,1 0 0,-1 0 0,0 0 0,1 0 0,-1 0 0,1-1 0,1 1 0,0-1 0,-2 0 0,0 1 0,0 0 0,1 0 0,0-1 0,0 2 0,0-2 0,0 1 0,0-2 0,0 2 0,0-1 0,0 0 0,1 0 0,-1 0 0,1-1 0,-1 2 0,0-1 0,-1 0 0,2 1 0,-3-1 0,2-1 0,0 2 0,0-1 0,-1 0 0,1 0 0,-1 0 0,1 0 0,0 0 0,-1 1 0,-1-2 0,2 2 0,-2 0 0,0 0 0,2-1 0,-2 1 0,1 0 0,-1 0 0,0 0 0,2-1 0,-2 1 0,0 0 0,0 0 0,1 0 0,-1 1 0,0-1 0,1 0 0,-1 0 0,0 0 0,0 0 0,0 0 0,0 0 0,0 0 0,0 0 0,0-1 0,0 1 0,0 1 0,0 0 0,-1-2 0,0 1 0,1 0 0,-2-1 0,1 0 0,-1 1 0,2-1 0,-3 0 0,1 1 0,1-1 0,0 1 0,1 0 0,-1 0 0,1 0 0,-2-1 0,0 1 0,0-1 0,0 0 0,1 1 0,0-1 0,-1 1 0,1 0 0,0 0 0,0 0 0,0-1 0,-1 1 0,0-2 0,1 2 0,-1-1 0,1 1 0,0 0 0,0 1 0,0 0 0,0-1 0,0 0 0,0 1 0,0-1 0,0 1 0,-1 0 0,0-1 0,-1 1 0,0-1 0,1 0 0,2 1 0,-2 0 0,2-1 0,-2 1 0,1 0 0,0 0 0,-1 0 0,1 0 0,0 0 0,-1 0 0,0 0 0,1 0 0,-1-1 0,1 1 0,1 0 0,0 0 0,-1 0 0,0 0 0,1 0 0,0 0 0,-1 0 0,-1 0 0,1-1 0,-1 1 0,0 0 0,-1 0 0,2 0 0,-1 0 0,1 0 0,1 0 0,0 0 0,0 0 0,-1 0 0,1 0 0,-2 1 0,1-1 0,1 0 0,-1 1 0,0-1 0,1 0 0,-1 0 0,1 0 0,-1 0 0,1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8:49:29.336"/>
    </inkml:context>
    <inkml:brush xml:id="br0">
      <inkml:brushProperty name="width" value="0.025" units="cm"/>
      <inkml:brushProperty name="height" value="0.025" units="cm"/>
    </inkml:brush>
  </inkml:definitions>
  <inkml:trace contextRef="#ctx0" brushRef="#br0">0 0 24575,'2'2'0,"-1"0"0,1-1 0,-2 0 0,1 0 0,0 0 0,-1 0 0,1-1 0,-1 0 0,1 1 0,-1 0 0,1 1 0,0-1 0,1 0 0,-1 1 0,-1-2 0,1 1 0,-1 0 0,1 0 0,0-1 0,-1 1 0,1 0 0,1 0 0,-2 0 0,2 1 0,-1-2 0,0 1 0,1 0 0,-2 0 0,0-1 0,0 0 0,0 1 0,1-1 0,0 1 0,0 0 0,-1-1 0,1 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8:49:29.337"/>
    </inkml:context>
    <inkml:brush xml:id="br0">
      <inkml:brushProperty name="width" value="0.025" units="cm"/>
      <inkml:brushProperty name="height" value="0.025" units="cm"/>
    </inkml:brush>
  </inkml:definitions>
  <inkml:trace contextRef="#ctx0" brushRef="#br0">0 0 24575,'2'2'0,"-1"0"0,0-1 0,0 0 0,-1 0 0,1 0 0,0 0 0,0-1 0,0 0 0,-1 0 0,0 1 0,1 0 0,0 0 0,0-1 0,0 1 0,0 0 0,-1 0 0,1-1 0,0 1 0,0-1 0,-1 0 0,1 1 0,0 0 0,-1-1 0,1 0 0,-1 1 0,0-1 0,3 0 0,-2 0 0,1 2 0,-1-1 0,1-1 0,-1 1 0,0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8:49:29.338"/>
    </inkml:context>
    <inkml:brush xml:id="br0">
      <inkml:brushProperty name="width" value="0.025" units="cm"/>
      <inkml:brushProperty name="height" value="0.025" units="cm"/>
    </inkml:brush>
  </inkml:definitions>
  <inkml:trace contextRef="#ctx0" brushRef="#br0">1 0 24575,'1'2'0,"1"1"0,0-3 0,0 2 0,0-1 0,-2-1 0,1 0 0,0 0 0,-1 0 0,1 1 0,0 0 0,0-1 0,0 1 0,0-1 0,-1 0 0,0 1 0,1-1 0,-1 1 0,1-1 0,0 1 0,0 0 0,-1-1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8:49:29.329"/>
    </inkml:context>
    <inkml:brush xml:id="br0">
      <inkml:brushProperty name="width" value="0.025" units="cm"/>
      <inkml:brushProperty name="height" value="0.025" units="cm"/>
      <inkml:brushProperty name="color" value="#333333"/>
    </inkml:brush>
  </inkml:definitions>
  <inkml:trace contextRef="#ctx0" brushRef="#br0">0 1 24575,'2'0'0,"0"0"0,-1 0 0,-1 0 0,1 0 0,1 0 0,-2 0 0,1 0 0,0 0 0,-1 0 0,0-1 0,2 1 0,-2 0 0,1 0 0,-1 0 0,1 0 0,-1 0 0,0 0 0,1 0 0,0 0 0,-1 0 0,0 0 0,1 1 0,-1-1 0,1 0 0,-1 0 0,1 0 0,-1 0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8D5C41-7D21-4697-BCE7-1661CBC85ACD}" type="datetimeFigureOut">
              <a:rPr lang="en-US" smtClean="0"/>
              <a:t>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D873DF-615D-4A75-B121-76869137F9C2}" type="slidenum">
              <a:rPr lang="en-US" smtClean="0"/>
              <a:t>‹#›</a:t>
            </a:fld>
            <a:endParaRPr lang="en-US"/>
          </a:p>
        </p:txBody>
      </p:sp>
    </p:spTree>
    <p:extLst>
      <p:ext uri="{BB962C8B-B14F-4D97-AF65-F5344CB8AC3E}">
        <p14:creationId xmlns:p14="http://schemas.microsoft.com/office/powerpoint/2010/main" val="593872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Loewiths</a:t>
            </a:r>
            <a:r>
              <a:rPr lang="en-US" dirty="0"/>
              <a:t> and Wensink   </a:t>
            </a:r>
            <a:r>
              <a:rPr lang="en-US" dirty="0" err="1"/>
              <a:t>Loweiths</a:t>
            </a:r>
            <a:r>
              <a:rPr lang="en-US" dirty="0"/>
              <a:t> – AFI -  Wensink – Lely –</a:t>
            </a:r>
            <a:br>
              <a:rPr lang="en-US" dirty="0">
                <a:cs typeface="+mn-lt"/>
              </a:rPr>
            </a:br>
            <a:endParaRPr lang="en-US" dirty="0"/>
          </a:p>
          <a:p>
            <a:r>
              <a:rPr lang="en-US" dirty="0"/>
              <a:t>Lameness – score 3 or 4 (researcher scored)</a:t>
            </a:r>
          </a:p>
          <a:p>
            <a:r>
              <a:rPr lang="en-US" dirty="0"/>
              <a:t>Acyclic – low P4 at 21,35 and 49</a:t>
            </a:r>
          </a:p>
          <a:p>
            <a:r>
              <a:rPr lang="en-US" dirty="0"/>
              <a:t>KETOSIS – did a ROC curve for each predictor, and this </a:t>
            </a:r>
            <a:r>
              <a:rPr lang="en-US" dirty="0" err="1"/>
              <a:t>cutpoint</a:t>
            </a:r>
            <a:r>
              <a:rPr lang="en-US" dirty="0"/>
              <a:t> was a better predictor of estrus than a higher estrous </a:t>
            </a:r>
          </a:p>
          <a:p>
            <a:r>
              <a:rPr lang="en-US" dirty="0"/>
              <a:t>(same way to find </a:t>
            </a:r>
            <a:r>
              <a:rPr lang="en-US" dirty="0" err="1"/>
              <a:t>cutpoints</a:t>
            </a:r>
            <a:r>
              <a:rPr lang="en-US" dirty="0"/>
              <a:t> for haptoglobin and endometritis) – all lower than classic (PMN 5% classically, haptoglobin typically 0.8)</a:t>
            </a:r>
          </a:p>
          <a:p>
            <a:r>
              <a:rPr lang="en-US" dirty="0"/>
              <a:t>50-55% for ketosis is based on either 2 samples &gt;0.9 in first week (50%) or &gt;0.7 at later times (55%)</a:t>
            </a:r>
          </a:p>
          <a:p>
            <a:r>
              <a:rPr lang="en-US" dirty="0"/>
              <a:t>Clinical disease = RP, metritis, DA, mastitis, lameness,  (there were clinical ketosis cases but not very many), pneumonia (not many)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BD384E-CB59-FB4D-8B9F-A562BB7BFA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2131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AB4EED-1618-1F4E-A7C0-F593B3B1E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65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40092-32E1-B4B9-7A45-C1A699478C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6AAB6B-F502-E09C-AF0B-4611CC9BD2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77D78D-EFE5-1CCD-0FCB-F2C40516BB1E}"/>
              </a:ext>
            </a:extLst>
          </p:cNvPr>
          <p:cNvSpPr>
            <a:spLocks noGrp="1"/>
          </p:cNvSpPr>
          <p:nvPr>
            <p:ph type="dt" sz="half" idx="10"/>
          </p:nvPr>
        </p:nvSpPr>
        <p:spPr/>
        <p:txBody>
          <a:bodyPr/>
          <a:lstStyle/>
          <a:p>
            <a:fld id="{359D4AB3-BFC7-4BBA-B2BA-FAF2B95EEF9A}" type="datetimeFigureOut">
              <a:rPr lang="en-US" smtClean="0"/>
              <a:t>1/21/2025</a:t>
            </a:fld>
            <a:endParaRPr lang="en-US"/>
          </a:p>
        </p:txBody>
      </p:sp>
      <p:sp>
        <p:nvSpPr>
          <p:cNvPr id="5" name="Footer Placeholder 4">
            <a:extLst>
              <a:ext uri="{FF2B5EF4-FFF2-40B4-BE49-F238E27FC236}">
                <a16:creationId xmlns:a16="http://schemas.microsoft.com/office/drawing/2014/main" id="{697117DF-4F2E-4E50-372E-5A5FB0B36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1F5D24-9542-B766-D6DE-5CD55558D7BE}"/>
              </a:ext>
            </a:extLst>
          </p:cNvPr>
          <p:cNvSpPr>
            <a:spLocks noGrp="1"/>
          </p:cNvSpPr>
          <p:nvPr>
            <p:ph type="sldNum" sz="quarter" idx="12"/>
          </p:nvPr>
        </p:nvSpPr>
        <p:spPr/>
        <p:txBody>
          <a:bodyPr/>
          <a:lstStyle/>
          <a:p>
            <a:fld id="{DAC43EA8-7316-4F99-920F-0AF7321E08BD}" type="slidenum">
              <a:rPr lang="en-US" smtClean="0"/>
              <a:t>‹#›</a:t>
            </a:fld>
            <a:endParaRPr lang="en-US"/>
          </a:p>
        </p:txBody>
      </p:sp>
    </p:spTree>
    <p:extLst>
      <p:ext uri="{BB962C8B-B14F-4D97-AF65-F5344CB8AC3E}">
        <p14:creationId xmlns:p14="http://schemas.microsoft.com/office/powerpoint/2010/main" val="3472825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C7DA3-0E16-A63D-3541-39DAEF43FB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092B0F-005D-AF2E-788C-C1F65693D6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4614DF-02E7-ED52-617C-D6103B48F292}"/>
              </a:ext>
            </a:extLst>
          </p:cNvPr>
          <p:cNvSpPr>
            <a:spLocks noGrp="1"/>
          </p:cNvSpPr>
          <p:nvPr>
            <p:ph type="dt" sz="half" idx="10"/>
          </p:nvPr>
        </p:nvSpPr>
        <p:spPr/>
        <p:txBody>
          <a:bodyPr/>
          <a:lstStyle/>
          <a:p>
            <a:fld id="{359D4AB3-BFC7-4BBA-B2BA-FAF2B95EEF9A}" type="datetimeFigureOut">
              <a:rPr lang="en-US" smtClean="0"/>
              <a:t>1/21/2025</a:t>
            </a:fld>
            <a:endParaRPr lang="en-US"/>
          </a:p>
        </p:txBody>
      </p:sp>
      <p:sp>
        <p:nvSpPr>
          <p:cNvPr id="5" name="Footer Placeholder 4">
            <a:extLst>
              <a:ext uri="{FF2B5EF4-FFF2-40B4-BE49-F238E27FC236}">
                <a16:creationId xmlns:a16="http://schemas.microsoft.com/office/drawing/2014/main" id="{E7F5F940-C279-58CE-7163-BB24288CD0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161400-3B67-EF24-C098-6F1334D8F93E}"/>
              </a:ext>
            </a:extLst>
          </p:cNvPr>
          <p:cNvSpPr>
            <a:spLocks noGrp="1"/>
          </p:cNvSpPr>
          <p:nvPr>
            <p:ph type="sldNum" sz="quarter" idx="12"/>
          </p:nvPr>
        </p:nvSpPr>
        <p:spPr/>
        <p:txBody>
          <a:bodyPr/>
          <a:lstStyle/>
          <a:p>
            <a:fld id="{DAC43EA8-7316-4F99-920F-0AF7321E08BD}" type="slidenum">
              <a:rPr lang="en-US" smtClean="0"/>
              <a:t>‹#›</a:t>
            </a:fld>
            <a:endParaRPr lang="en-US"/>
          </a:p>
        </p:txBody>
      </p:sp>
    </p:spTree>
    <p:extLst>
      <p:ext uri="{BB962C8B-B14F-4D97-AF65-F5344CB8AC3E}">
        <p14:creationId xmlns:p14="http://schemas.microsoft.com/office/powerpoint/2010/main" val="205393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5BF675-2453-5C47-1469-9563AD60CA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1A2690-EB83-8F73-E5A1-40EDCC7608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4B0801-BA93-C5D2-CF67-0455F10729B4}"/>
              </a:ext>
            </a:extLst>
          </p:cNvPr>
          <p:cNvSpPr>
            <a:spLocks noGrp="1"/>
          </p:cNvSpPr>
          <p:nvPr>
            <p:ph type="dt" sz="half" idx="10"/>
          </p:nvPr>
        </p:nvSpPr>
        <p:spPr/>
        <p:txBody>
          <a:bodyPr/>
          <a:lstStyle/>
          <a:p>
            <a:fld id="{359D4AB3-BFC7-4BBA-B2BA-FAF2B95EEF9A}" type="datetimeFigureOut">
              <a:rPr lang="en-US" smtClean="0"/>
              <a:t>1/21/2025</a:t>
            </a:fld>
            <a:endParaRPr lang="en-US"/>
          </a:p>
        </p:txBody>
      </p:sp>
      <p:sp>
        <p:nvSpPr>
          <p:cNvPr id="5" name="Footer Placeholder 4">
            <a:extLst>
              <a:ext uri="{FF2B5EF4-FFF2-40B4-BE49-F238E27FC236}">
                <a16:creationId xmlns:a16="http://schemas.microsoft.com/office/drawing/2014/main" id="{2761ADFE-5E76-B898-FD71-A4F27DA199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CC70F6-0013-A71E-E662-40C3A25B7893}"/>
              </a:ext>
            </a:extLst>
          </p:cNvPr>
          <p:cNvSpPr>
            <a:spLocks noGrp="1"/>
          </p:cNvSpPr>
          <p:nvPr>
            <p:ph type="sldNum" sz="quarter" idx="12"/>
          </p:nvPr>
        </p:nvSpPr>
        <p:spPr/>
        <p:txBody>
          <a:bodyPr/>
          <a:lstStyle/>
          <a:p>
            <a:fld id="{DAC43EA8-7316-4F99-920F-0AF7321E08BD}" type="slidenum">
              <a:rPr lang="en-US" smtClean="0"/>
              <a:t>‹#›</a:t>
            </a:fld>
            <a:endParaRPr lang="en-US"/>
          </a:p>
        </p:txBody>
      </p:sp>
    </p:spTree>
    <p:extLst>
      <p:ext uri="{BB962C8B-B14F-4D97-AF65-F5344CB8AC3E}">
        <p14:creationId xmlns:p14="http://schemas.microsoft.com/office/powerpoint/2010/main" val="651159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D09F9-B460-3C32-FBAB-E7128F42A1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B33D48-C5DE-BE80-10E4-549498BE33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AE1DC2-E7B7-7207-879B-09B7C11556A4}"/>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3DA8469F-67B0-F592-BEA2-B7BA1111A367}"/>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455E6771-E399-3F40-3F6B-A1D6BE8D366A}"/>
              </a:ext>
            </a:extLst>
          </p:cNvPr>
          <p:cNvSpPr>
            <a:spLocks noGrp="1"/>
          </p:cNvSpPr>
          <p:nvPr>
            <p:ph type="sldNum" sz="quarter" idx="12"/>
          </p:nvPr>
        </p:nvSpPr>
        <p:spPr/>
        <p:txBody>
          <a:bodyPr/>
          <a:lstStyle>
            <a:lvl1pPr>
              <a:defRPr/>
            </a:lvl1pPr>
          </a:lstStyle>
          <a:p>
            <a:fld id="{80A8AD9A-6DDF-4F39-82DD-FEEE76A8BF68}" type="slidenum">
              <a:rPr lang="en-GB" altLang="en-US"/>
              <a:pPr/>
              <a:t>‹#›</a:t>
            </a:fld>
            <a:endParaRPr lang="en-GB" altLang="en-US"/>
          </a:p>
        </p:txBody>
      </p:sp>
    </p:spTree>
    <p:extLst>
      <p:ext uri="{BB962C8B-B14F-4D97-AF65-F5344CB8AC3E}">
        <p14:creationId xmlns:p14="http://schemas.microsoft.com/office/powerpoint/2010/main" val="307062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11039-7659-C13E-A3E8-D722502112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3AB988-E242-7183-8344-02F213E036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BF448D-A07B-C09A-0964-92C1F5568754}"/>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C83EEC1F-AE11-42B0-D27F-747B6D60F0F0}"/>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5209E94D-3D69-BEBC-EA60-A60E9BFA6E0A}"/>
              </a:ext>
            </a:extLst>
          </p:cNvPr>
          <p:cNvSpPr>
            <a:spLocks noGrp="1"/>
          </p:cNvSpPr>
          <p:nvPr>
            <p:ph type="sldNum" sz="quarter" idx="12"/>
          </p:nvPr>
        </p:nvSpPr>
        <p:spPr/>
        <p:txBody>
          <a:bodyPr/>
          <a:lstStyle>
            <a:lvl1pPr>
              <a:defRPr/>
            </a:lvl1pPr>
          </a:lstStyle>
          <a:p>
            <a:fld id="{2A1A9A0C-1462-443D-9ED5-5284F0BCBBB2}" type="slidenum">
              <a:rPr lang="en-GB" altLang="en-US"/>
              <a:pPr/>
              <a:t>‹#›</a:t>
            </a:fld>
            <a:endParaRPr lang="en-GB" altLang="en-US"/>
          </a:p>
        </p:txBody>
      </p:sp>
    </p:spTree>
    <p:extLst>
      <p:ext uri="{BB962C8B-B14F-4D97-AF65-F5344CB8AC3E}">
        <p14:creationId xmlns:p14="http://schemas.microsoft.com/office/powerpoint/2010/main" val="3068034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2F867-CF03-8AAA-1427-969EF559488C}"/>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337112-C335-5780-70D5-1167FB1847CF}"/>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E8E71400-C550-9BEE-F2AA-BE0B8B1305EE}"/>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E9B5A7B0-F64D-3D66-B991-5E553A896D57}"/>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8D0F8499-F3BF-6226-9FB8-BF6656ADB004}"/>
              </a:ext>
            </a:extLst>
          </p:cNvPr>
          <p:cNvSpPr>
            <a:spLocks noGrp="1"/>
          </p:cNvSpPr>
          <p:nvPr>
            <p:ph type="sldNum" sz="quarter" idx="12"/>
          </p:nvPr>
        </p:nvSpPr>
        <p:spPr/>
        <p:txBody>
          <a:bodyPr/>
          <a:lstStyle>
            <a:lvl1pPr>
              <a:defRPr/>
            </a:lvl1pPr>
          </a:lstStyle>
          <a:p>
            <a:fld id="{55D98B2C-2845-4803-9160-9E14B0A0A9C8}" type="slidenum">
              <a:rPr lang="en-GB" altLang="en-US"/>
              <a:pPr/>
              <a:t>‹#›</a:t>
            </a:fld>
            <a:endParaRPr lang="en-GB" altLang="en-US"/>
          </a:p>
        </p:txBody>
      </p:sp>
    </p:spTree>
    <p:extLst>
      <p:ext uri="{BB962C8B-B14F-4D97-AF65-F5344CB8AC3E}">
        <p14:creationId xmlns:p14="http://schemas.microsoft.com/office/powerpoint/2010/main" val="230458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BA973-D72F-6E49-1EF9-92F532336F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DFF4D2-31CD-FAA1-F408-53B58BE07474}"/>
              </a:ext>
            </a:extLst>
          </p:cNvPr>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B90711-CF27-F00A-8037-4951664B57BB}"/>
              </a:ext>
            </a:extLst>
          </p:cNvPr>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941BB7-8F05-818F-A96D-F0CD64B9ED66}"/>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167CBD9E-C7D7-03F6-7C6E-D97E7C3B6DE9}"/>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7DCA1E6B-3FF6-1DE5-2CBB-A61303FF2147}"/>
              </a:ext>
            </a:extLst>
          </p:cNvPr>
          <p:cNvSpPr>
            <a:spLocks noGrp="1"/>
          </p:cNvSpPr>
          <p:nvPr>
            <p:ph type="sldNum" sz="quarter" idx="12"/>
          </p:nvPr>
        </p:nvSpPr>
        <p:spPr/>
        <p:txBody>
          <a:bodyPr/>
          <a:lstStyle>
            <a:lvl1pPr>
              <a:defRPr/>
            </a:lvl1pPr>
          </a:lstStyle>
          <a:p>
            <a:fld id="{7E54B590-DF4D-41EB-8C40-14109247B6D0}" type="slidenum">
              <a:rPr lang="en-GB" altLang="en-US"/>
              <a:pPr/>
              <a:t>‹#›</a:t>
            </a:fld>
            <a:endParaRPr lang="en-GB" altLang="en-US"/>
          </a:p>
        </p:txBody>
      </p:sp>
    </p:spTree>
    <p:extLst>
      <p:ext uri="{BB962C8B-B14F-4D97-AF65-F5344CB8AC3E}">
        <p14:creationId xmlns:p14="http://schemas.microsoft.com/office/powerpoint/2010/main" val="4037022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F9C8C-3DB6-C09F-0EA4-91C19EFDC50A}"/>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5354DA-0648-4370-A755-93414D697D0D}"/>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01EA47-B8D9-2B5A-8FA3-A650889EA13F}"/>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90E0C7-7DA6-D0CB-3EB1-F961383555DE}"/>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E788F7-EA56-A781-09B1-412EC1B0EEA6}"/>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13E96A-03B1-368C-36D2-EC767B874AA2}"/>
              </a:ext>
            </a:extLst>
          </p:cNvPr>
          <p:cNvSpPr>
            <a:spLocks noGrp="1"/>
          </p:cNvSpPr>
          <p:nvPr>
            <p:ph type="dt" sz="half" idx="10"/>
          </p:nvPr>
        </p:nvSpPr>
        <p:spPr/>
        <p:txBody>
          <a:bodyPr/>
          <a:lstStyle>
            <a:lvl1pPr>
              <a:defRPr/>
            </a:lvl1pPr>
          </a:lstStyle>
          <a:p>
            <a:endParaRPr lang="en-GB" altLang="en-US"/>
          </a:p>
        </p:txBody>
      </p:sp>
      <p:sp>
        <p:nvSpPr>
          <p:cNvPr id="8" name="Footer Placeholder 7">
            <a:extLst>
              <a:ext uri="{FF2B5EF4-FFF2-40B4-BE49-F238E27FC236}">
                <a16:creationId xmlns:a16="http://schemas.microsoft.com/office/drawing/2014/main" id="{DEBEBE8B-8E53-D28C-5CDB-424C7837AE20}"/>
              </a:ext>
            </a:extLst>
          </p:cNvPr>
          <p:cNvSpPr>
            <a:spLocks noGrp="1"/>
          </p:cNvSpPr>
          <p:nvPr>
            <p:ph type="ftr" sz="quarter" idx="11"/>
          </p:nvPr>
        </p:nvSpPr>
        <p:spPr/>
        <p:txBody>
          <a:bodyPr/>
          <a:lstStyle>
            <a:lvl1pPr>
              <a:defRPr/>
            </a:lvl1pPr>
          </a:lstStyle>
          <a:p>
            <a:endParaRPr lang="en-GB" altLang="en-US"/>
          </a:p>
        </p:txBody>
      </p:sp>
      <p:sp>
        <p:nvSpPr>
          <p:cNvPr id="9" name="Slide Number Placeholder 8">
            <a:extLst>
              <a:ext uri="{FF2B5EF4-FFF2-40B4-BE49-F238E27FC236}">
                <a16:creationId xmlns:a16="http://schemas.microsoft.com/office/drawing/2014/main" id="{55DA7229-973E-5342-4F44-6846270E00EE}"/>
              </a:ext>
            </a:extLst>
          </p:cNvPr>
          <p:cNvSpPr>
            <a:spLocks noGrp="1"/>
          </p:cNvSpPr>
          <p:nvPr>
            <p:ph type="sldNum" sz="quarter" idx="12"/>
          </p:nvPr>
        </p:nvSpPr>
        <p:spPr/>
        <p:txBody>
          <a:bodyPr/>
          <a:lstStyle>
            <a:lvl1pPr>
              <a:defRPr/>
            </a:lvl1pPr>
          </a:lstStyle>
          <a:p>
            <a:fld id="{A79CA0F1-09AF-4A53-BBD2-04F2E0EC55F4}" type="slidenum">
              <a:rPr lang="en-GB" altLang="en-US"/>
              <a:pPr/>
              <a:t>‹#›</a:t>
            </a:fld>
            <a:endParaRPr lang="en-GB" altLang="en-US"/>
          </a:p>
        </p:txBody>
      </p:sp>
    </p:spTree>
    <p:extLst>
      <p:ext uri="{BB962C8B-B14F-4D97-AF65-F5344CB8AC3E}">
        <p14:creationId xmlns:p14="http://schemas.microsoft.com/office/powerpoint/2010/main" val="2466316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52BD0-688F-D04B-278B-FCB65F7434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E4E2A5-919D-DA5C-7148-4894265D3924}"/>
              </a:ext>
            </a:extLst>
          </p:cNvPr>
          <p:cNvSpPr>
            <a:spLocks noGrp="1"/>
          </p:cNvSpPr>
          <p:nvPr>
            <p:ph type="dt" sz="half" idx="10"/>
          </p:nvPr>
        </p:nvSpPr>
        <p:spPr/>
        <p:txBody>
          <a:bodyPr/>
          <a:lstStyle>
            <a:lvl1pPr>
              <a:defRPr/>
            </a:lvl1pPr>
          </a:lstStyle>
          <a:p>
            <a:endParaRPr lang="en-GB" altLang="en-US"/>
          </a:p>
        </p:txBody>
      </p:sp>
      <p:sp>
        <p:nvSpPr>
          <p:cNvPr id="4" name="Footer Placeholder 3">
            <a:extLst>
              <a:ext uri="{FF2B5EF4-FFF2-40B4-BE49-F238E27FC236}">
                <a16:creationId xmlns:a16="http://schemas.microsoft.com/office/drawing/2014/main" id="{86039634-B6C2-B828-C8A7-2C71BA0A96BF}"/>
              </a:ext>
            </a:extLst>
          </p:cNvPr>
          <p:cNvSpPr>
            <a:spLocks noGrp="1"/>
          </p:cNvSpPr>
          <p:nvPr>
            <p:ph type="ftr" sz="quarter" idx="11"/>
          </p:nvPr>
        </p:nvSpPr>
        <p:spPr/>
        <p:txBody>
          <a:bodyPr/>
          <a:lstStyle>
            <a:lvl1pPr>
              <a:defRPr/>
            </a:lvl1pPr>
          </a:lstStyle>
          <a:p>
            <a:endParaRPr lang="en-GB" altLang="en-US"/>
          </a:p>
        </p:txBody>
      </p:sp>
      <p:sp>
        <p:nvSpPr>
          <p:cNvPr id="5" name="Slide Number Placeholder 4">
            <a:extLst>
              <a:ext uri="{FF2B5EF4-FFF2-40B4-BE49-F238E27FC236}">
                <a16:creationId xmlns:a16="http://schemas.microsoft.com/office/drawing/2014/main" id="{972F3260-2638-A88A-01A9-940469B1DA5D}"/>
              </a:ext>
            </a:extLst>
          </p:cNvPr>
          <p:cNvSpPr>
            <a:spLocks noGrp="1"/>
          </p:cNvSpPr>
          <p:nvPr>
            <p:ph type="sldNum" sz="quarter" idx="12"/>
          </p:nvPr>
        </p:nvSpPr>
        <p:spPr/>
        <p:txBody>
          <a:bodyPr/>
          <a:lstStyle>
            <a:lvl1pPr>
              <a:defRPr/>
            </a:lvl1pPr>
          </a:lstStyle>
          <a:p>
            <a:fld id="{1524C809-9A3E-4AC3-86DB-20A5CA2A7ED4}" type="slidenum">
              <a:rPr lang="en-GB" altLang="en-US"/>
              <a:pPr/>
              <a:t>‹#›</a:t>
            </a:fld>
            <a:endParaRPr lang="en-GB" altLang="en-US"/>
          </a:p>
        </p:txBody>
      </p:sp>
    </p:spTree>
    <p:extLst>
      <p:ext uri="{BB962C8B-B14F-4D97-AF65-F5344CB8AC3E}">
        <p14:creationId xmlns:p14="http://schemas.microsoft.com/office/powerpoint/2010/main" val="617312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355930-8ADB-7B2F-9064-CE52BCA4A291}"/>
              </a:ext>
            </a:extLst>
          </p:cNvPr>
          <p:cNvSpPr>
            <a:spLocks noGrp="1"/>
          </p:cNvSpPr>
          <p:nvPr>
            <p:ph type="dt" sz="half" idx="10"/>
          </p:nvPr>
        </p:nvSpPr>
        <p:spPr/>
        <p:txBody>
          <a:bodyPr/>
          <a:lstStyle>
            <a:lvl1pPr>
              <a:defRPr/>
            </a:lvl1pPr>
          </a:lstStyle>
          <a:p>
            <a:endParaRPr lang="en-GB" altLang="en-US"/>
          </a:p>
        </p:txBody>
      </p:sp>
      <p:sp>
        <p:nvSpPr>
          <p:cNvPr id="3" name="Footer Placeholder 2">
            <a:extLst>
              <a:ext uri="{FF2B5EF4-FFF2-40B4-BE49-F238E27FC236}">
                <a16:creationId xmlns:a16="http://schemas.microsoft.com/office/drawing/2014/main" id="{11E9C16D-49F3-502A-D43B-EFC4827715BB}"/>
              </a:ext>
            </a:extLst>
          </p:cNvPr>
          <p:cNvSpPr>
            <a:spLocks noGrp="1"/>
          </p:cNvSpPr>
          <p:nvPr>
            <p:ph type="ftr" sz="quarter" idx="11"/>
          </p:nvPr>
        </p:nvSpPr>
        <p:spPr/>
        <p:txBody>
          <a:bodyPr/>
          <a:lstStyle>
            <a:lvl1pPr>
              <a:defRPr/>
            </a:lvl1pPr>
          </a:lstStyle>
          <a:p>
            <a:endParaRPr lang="en-GB" altLang="en-US"/>
          </a:p>
        </p:txBody>
      </p:sp>
      <p:sp>
        <p:nvSpPr>
          <p:cNvPr id="4" name="Slide Number Placeholder 3">
            <a:extLst>
              <a:ext uri="{FF2B5EF4-FFF2-40B4-BE49-F238E27FC236}">
                <a16:creationId xmlns:a16="http://schemas.microsoft.com/office/drawing/2014/main" id="{B78CB6D3-28CA-68DF-FFA3-9715F249C204}"/>
              </a:ext>
            </a:extLst>
          </p:cNvPr>
          <p:cNvSpPr>
            <a:spLocks noGrp="1"/>
          </p:cNvSpPr>
          <p:nvPr>
            <p:ph type="sldNum" sz="quarter" idx="12"/>
          </p:nvPr>
        </p:nvSpPr>
        <p:spPr/>
        <p:txBody>
          <a:bodyPr/>
          <a:lstStyle>
            <a:lvl1pPr>
              <a:defRPr/>
            </a:lvl1pPr>
          </a:lstStyle>
          <a:p>
            <a:fld id="{8DFBDB0F-C6BB-4ABE-AD73-E8DE8B64111F}" type="slidenum">
              <a:rPr lang="en-GB" altLang="en-US"/>
              <a:pPr/>
              <a:t>‹#›</a:t>
            </a:fld>
            <a:endParaRPr lang="en-GB" altLang="en-US"/>
          </a:p>
        </p:txBody>
      </p:sp>
    </p:spTree>
    <p:extLst>
      <p:ext uri="{BB962C8B-B14F-4D97-AF65-F5344CB8AC3E}">
        <p14:creationId xmlns:p14="http://schemas.microsoft.com/office/powerpoint/2010/main" val="2260700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BD88E-C6D4-11F7-982B-DA235B47F4BF}"/>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4543F7-D02F-F28C-2712-EF655E7DEBEB}"/>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12230A-9789-B861-0E69-22BECF2C1196}"/>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EAB2EE-E21C-7214-F16A-61932B3E7BCD}"/>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1D595ED2-3449-2890-CE78-595817D0F1A1}"/>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BBFC500D-1E26-15AC-95FB-B44A89C79C64}"/>
              </a:ext>
            </a:extLst>
          </p:cNvPr>
          <p:cNvSpPr>
            <a:spLocks noGrp="1"/>
          </p:cNvSpPr>
          <p:nvPr>
            <p:ph type="sldNum" sz="quarter" idx="12"/>
          </p:nvPr>
        </p:nvSpPr>
        <p:spPr/>
        <p:txBody>
          <a:bodyPr/>
          <a:lstStyle>
            <a:lvl1pPr>
              <a:defRPr/>
            </a:lvl1pPr>
          </a:lstStyle>
          <a:p>
            <a:fld id="{ADD07F3C-9216-44E5-B788-D7ACEE67700E}" type="slidenum">
              <a:rPr lang="en-GB" altLang="en-US"/>
              <a:pPr/>
              <a:t>‹#›</a:t>
            </a:fld>
            <a:endParaRPr lang="en-GB" altLang="en-US"/>
          </a:p>
        </p:txBody>
      </p:sp>
    </p:spTree>
    <p:extLst>
      <p:ext uri="{BB962C8B-B14F-4D97-AF65-F5344CB8AC3E}">
        <p14:creationId xmlns:p14="http://schemas.microsoft.com/office/powerpoint/2010/main" val="3364779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457DA-545C-ECF1-E8C6-77ECEBC83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7CB081-A130-CAB0-FF9D-E3AFB94722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E2A818-C8C3-693E-486F-CDCF0C892BE8}"/>
              </a:ext>
            </a:extLst>
          </p:cNvPr>
          <p:cNvSpPr>
            <a:spLocks noGrp="1"/>
          </p:cNvSpPr>
          <p:nvPr>
            <p:ph type="dt" sz="half" idx="10"/>
          </p:nvPr>
        </p:nvSpPr>
        <p:spPr/>
        <p:txBody>
          <a:bodyPr/>
          <a:lstStyle/>
          <a:p>
            <a:fld id="{359D4AB3-BFC7-4BBA-B2BA-FAF2B95EEF9A}" type="datetimeFigureOut">
              <a:rPr lang="en-US" smtClean="0"/>
              <a:t>1/21/2025</a:t>
            </a:fld>
            <a:endParaRPr lang="en-US"/>
          </a:p>
        </p:txBody>
      </p:sp>
      <p:sp>
        <p:nvSpPr>
          <p:cNvPr id="5" name="Footer Placeholder 4">
            <a:extLst>
              <a:ext uri="{FF2B5EF4-FFF2-40B4-BE49-F238E27FC236}">
                <a16:creationId xmlns:a16="http://schemas.microsoft.com/office/drawing/2014/main" id="{717FF66D-3BBC-CAA1-F6BE-847DBF7E3B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15609-63E5-3272-1DC8-8AC6DFA6E199}"/>
              </a:ext>
            </a:extLst>
          </p:cNvPr>
          <p:cNvSpPr>
            <a:spLocks noGrp="1"/>
          </p:cNvSpPr>
          <p:nvPr>
            <p:ph type="sldNum" sz="quarter" idx="12"/>
          </p:nvPr>
        </p:nvSpPr>
        <p:spPr/>
        <p:txBody>
          <a:bodyPr/>
          <a:lstStyle/>
          <a:p>
            <a:fld id="{DAC43EA8-7316-4F99-920F-0AF7321E08BD}" type="slidenum">
              <a:rPr lang="en-US" smtClean="0"/>
              <a:t>‹#›</a:t>
            </a:fld>
            <a:endParaRPr lang="en-US"/>
          </a:p>
        </p:txBody>
      </p:sp>
    </p:spTree>
    <p:extLst>
      <p:ext uri="{BB962C8B-B14F-4D97-AF65-F5344CB8AC3E}">
        <p14:creationId xmlns:p14="http://schemas.microsoft.com/office/powerpoint/2010/main" val="39199708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FC124-1F9C-42AF-8EAA-55B513A95199}"/>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FE4038-D3C6-A0FF-F859-F2F330569028}"/>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535A8A-53E3-A724-DFFE-AA70FC441E3E}"/>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F18371-7B57-396D-2BB1-ABFDA2FBF442}"/>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7093F4EC-EF67-1B0A-1323-C2CDA59093E6}"/>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19A8DEEB-91E0-957A-E4A6-E1369BB254EC}"/>
              </a:ext>
            </a:extLst>
          </p:cNvPr>
          <p:cNvSpPr>
            <a:spLocks noGrp="1"/>
          </p:cNvSpPr>
          <p:nvPr>
            <p:ph type="sldNum" sz="quarter" idx="12"/>
          </p:nvPr>
        </p:nvSpPr>
        <p:spPr/>
        <p:txBody>
          <a:bodyPr/>
          <a:lstStyle>
            <a:lvl1pPr>
              <a:defRPr/>
            </a:lvl1pPr>
          </a:lstStyle>
          <a:p>
            <a:fld id="{6B837A43-6279-46E6-8FD5-9F8E6EE5FA83}" type="slidenum">
              <a:rPr lang="en-GB" altLang="en-US"/>
              <a:pPr/>
              <a:t>‹#›</a:t>
            </a:fld>
            <a:endParaRPr lang="en-GB" altLang="en-US"/>
          </a:p>
        </p:txBody>
      </p:sp>
    </p:spTree>
    <p:extLst>
      <p:ext uri="{BB962C8B-B14F-4D97-AF65-F5344CB8AC3E}">
        <p14:creationId xmlns:p14="http://schemas.microsoft.com/office/powerpoint/2010/main" val="4108071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5CD58-582B-441C-05A4-8A9321C48A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2AE6A-0B77-3D59-4E13-05A15623DF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E5F7A9-F704-71BC-BF18-D1B47954A6FB}"/>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5A0C14E2-4FA8-1525-9255-18097981E4F7}"/>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290E243A-FA58-F77F-3FFE-CAF3F2754BDF}"/>
              </a:ext>
            </a:extLst>
          </p:cNvPr>
          <p:cNvSpPr>
            <a:spLocks noGrp="1"/>
          </p:cNvSpPr>
          <p:nvPr>
            <p:ph type="sldNum" sz="quarter" idx="12"/>
          </p:nvPr>
        </p:nvSpPr>
        <p:spPr/>
        <p:txBody>
          <a:bodyPr/>
          <a:lstStyle>
            <a:lvl1pPr>
              <a:defRPr/>
            </a:lvl1pPr>
          </a:lstStyle>
          <a:p>
            <a:fld id="{6EDDA45E-7892-49BD-A3EE-16072818E836}" type="slidenum">
              <a:rPr lang="en-GB" altLang="en-US"/>
              <a:pPr/>
              <a:t>‹#›</a:t>
            </a:fld>
            <a:endParaRPr lang="en-GB" altLang="en-US"/>
          </a:p>
        </p:txBody>
      </p:sp>
    </p:spTree>
    <p:extLst>
      <p:ext uri="{BB962C8B-B14F-4D97-AF65-F5344CB8AC3E}">
        <p14:creationId xmlns:p14="http://schemas.microsoft.com/office/powerpoint/2010/main" val="90009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20CEF2-B4FE-9098-12AD-EF83A32076D4}"/>
              </a:ext>
            </a:extLst>
          </p:cNvPr>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83B7CE-1D91-4A1A-F676-29126F7D058D}"/>
              </a:ext>
            </a:extLst>
          </p:cNvPr>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641D98-7A88-7938-5F9E-592E28EB27A1}"/>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312BE322-F4FC-5F77-B647-F7082633C7C3}"/>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A1B99953-46D6-94E9-2ABC-ED45432B2096}"/>
              </a:ext>
            </a:extLst>
          </p:cNvPr>
          <p:cNvSpPr>
            <a:spLocks noGrp="1"/>
          </p:cNvSpPr>
          <p:nvPr>
            <p:ph type="sldNum" sz="quarter" idx="12"/>
          </p:nvPr>
        </p:nvSpPr>
        <p:spPr/>
        <p:txBody>
          <a:bodyPr/>
          <a:lstStyle>
            <a:lvl1pPr>
              <a:defRPr/>
            </a:lvl1pPr>
          </a:lstStyle>
          <a:p>
            <a:fld id="{EEE83F12-AC22-4B1D-9073-894D9E66A709}" type="slidenum">
              <a:rPr lang="en-GB" altLang="en-US"/>
              <a:pPr/>
              <a:t>‹#›</a:t>
            </a:fld>
            <a:endParaRPr lang="en-GB" altLang="en-US"/>
          </a:p>
        </p:txBody>
      </p:sp>
    </p:spTree>
    <p:extLst>
      <p:ext uri="{BB962C8B-B14F-4D97-AF65-F5344CB8AC3E}">
        <p14:creationId xmlns:p14="http://schemas.microsoft.com/office/powerpoint/2010/main" val="30376716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135E5-C57C-3E63-3607-1DD6ED2FBACC}"/>
              </a:ext>
            </a:extLst>
          </p:cNvPr>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a:extLst>
              <a:ext uri="{FF2B5EF4-FFF2-40B4-BE49-F238E27FC236}">
                <a16:creationId xmlns:a16="http://schemas.microsoft.com/office/drawing/2014/main" id="{EAA083AE-FA72-2F28-6228-213DC92F1DE2}"/>
              </a:ext>
            </a:extLst>
          </p:cNvPr>
          <p:cNvSpPr>
            <a:spLocks noGrp="1"/>
          </p:cNvSpPr>
          <p:nvPr>
            <p:ph type="chart" idx="1"/>
          </p:nvPr>
        </p:nvSpPr>
        <p:spPr>
          <a:xfrm>
            <a:off x="914400" y="1981200"/>
            <a:ext cx="10363200" cy="4114800"/>
          </a:xfrm>
        </p:spPr>
        <p:txBody>
          <a:bodyPr/>
          <a:lstStyle/>
          <a:p>
            <a:endParaRPr lang="en-US"/>
          </a:p>
        </p:txBody>
      </p:sp>
      <p:sp>
        <p:nvSpPr>
          <p:cNvPr id="4" name="Date Placeholder 3">
            <a:extLst>
              <a:ext uri="{FF2B5EF4-FFF2-40B4-BE49-F238E27FC236}">
                <a16:creationId xmlns:a16="http://schemas.microsoft.com/office/drawing/2014/main" id="{72D620DB-E523-91B4-6AF7-73D8875F5DD6}"/>
              </a:ext>
            </a:extLst>
          </p:cNvPr>
          <p:cNvSpPr>
            <a:spLocks noGrp="1"/>
          </p:cNvSpPr>
          <p:nvPr>
            <p:ph type="dt" sz="half" idx="10"/>
          </p:nvPr>
        </p:nvSpPr>
        <p:spPr>
          <a:xfrm>
            <a:off x="914400" y="6248400"/>
            <a:ext cx="2540000" cy="457200"/>
          </a:xfrm>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D15854CC-6F2F-C1BC-F973-2878A90B6371}"/>
              </a:ext>
            </a:extLst>
          </p:cNvPr>
          <p:cNvSpPr>
            <a:spLocks noGrp="1"/>
          </p:cNvSpPr>
          <p:nvPr>
            <p:ph type="ftr" sz="quarter" idx="11"/>
          </p:nvPr>
        </p:nvSpPr>
        <p:spPr>
          <a:xfrm>
            <a:off x="4165600" y="6248400"/>
            <a:ext cx="3860800" cy="457200"/>
          </a:xfrm>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C0E3B498-84B2-ECA7-76FF-5FA61BAA1F39}"/>
              </a:ext>
            </a:extLst>
          </p:cNvPr>
          <p:cNvSpPr>
            <a:spLocks noGrp="1"/>
          </p:cNvSpPr>
          <p:nvPr>
            <p:ph type="sldNum" sz="quarter" idx="12"/>
          </p:nvPr>
        </p:nvSpPr>
        <p:spPr>
          <a:xfrm>
            <a:off x="8737600" y="6248400"/>
            <a:ext cx="2540000" cy="457200"/>
          </a:xfrm>
        </p:spPr>
        <p:txBody>
          <a:bodyPr/>
          <a:lstStyle>
            <a:lvl1pPr>
              <a:defRPr/>
            </a:lvl1pPr>
          </a:lstStyle>
          <a:p>
            <a:fld id="{6F78A994-10F9-4133-B2FB-91A20456DB5A}" type="slidenum">
              <a:rPr lang="en-GB" altLang="en-US"/>
              <a:pPr/>
              <a:t>‹#›</a:t>
            </a:fld>
            <a:endParaRPr lang="en-GB" altLang="en-US"/>
          </a:p>
        </p:txBody>
      </p:sp>
    </p:spTree>
    <p:extLst>
      <p:ext uri="{BB962C8B-B14F-4D97-AF65-F5344CB8AC3E}">
        <p14:creationId xmlns:p14="http://schemas.microsoft.com/office/powerpoint/2010/main" val="27054061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3CFD9-D060-8014-07A3-6A06C85F0F2E}"/>
              </a:ext>
            </a:extLst>
          </p:cNvPr>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a:extLst>
              <a:ext uri="{FF2B5EF4-FFF2-40B4-BE49-F238E27FC236}">
                <a16:creationId xmlns:a16="http://schemas.microsoft.com/office/drawing/2014/main" id="{A418C088-1C16-A106-6806-23AC66095030}"/>
              </a:ext>
            </a:extLst>
          </p:cNvPr>
          <p:cNvSpPr>
            <a:spLocks noGrp="1"/>
          </p:cNvSpPr>
          <p:nvPr>
            <p:ph type="tbl" idx="1"/>
          </p:nvPr>
        </p:nvSpPr>
        <p:spPr>
          <a:xfrm>
            <a:off x="914400" y="1981200"/>
            <a:ext cx="10363200" cy="4114800"/>
          </a:xfrm>
        </p:spPr>
        <p:txBody>
          <a:bodyPr/>
          <a:lstStyle/>
          <a:p>
            <a:endParaRPr lang="en-US"/>
          </a:p>
        </p:txBody>
      </p:sp>
      <p:sp>
        <p:nvSpPr>
          <p:cNvPr id="4" name="Date Placeholder 3">
            <a:extLst>
              <a:ext uri="{FF2B5EF4-FFF2-40B4-BE49-F238E27FC236}">
                <a16:creationId xmlns:a16="http://schemas.microsoft.com/office/drawing/2014/main" id="{F5142121-755B-8F31-AFFC-A75652721973}"/>
              </a:ext>
            </a:extLst>
          </p:cNvPr>
          <p:cNvSpPr>
            <a:spLocks noGrp="1"/>
          </p:cNvSpPr>
          <p:nvPr>
            <p:ph type="dt" sz="half" idx="10"/>
          </p:nvPr>
        </p:nvSpPr>
        <p:spPr>
          <a:xfrm>
            <a:off x="914400" y="6248400"/>
            <a:ext cx="2540000" cy="457200"/>
          </a:xfrm>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50983026-D2C9-B918-C356-53718F8666E7}"/>
              </a:ext>
            </a:extLst>
          </p:cNvPr>
          <p:cNvSpPr>
            <a:spLocks noGrp="1"/>
          </p:cNvSpPr>
          <p:nvPr>
            <p:ph type="ftr" sz="quarter" idx="11"/>
          </p:nvPr>
        </p:nvSpPr>
        <p:spPr>
          <a:xfrm>
            <a:off x="4165600" y="6248400"/>
            <a:ext cx="3860800" cy="457200"/>
          </a:xfrm>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F21BB416-0193-D66B-0403-B02DC7A39979}"/>
              </a:ext>
            </a:extLst>
          </p:cNvPr>
          <p:cNvSpPr>
            <a:spLocks noGrp="1"/>
          </p:cNvSpPr>
          <p:nvPr>
            <p:ph type="sldNum" sz="quarter" idx="12"/>
          </p:nvPr>
        </p:nvSpPr>
        <p:spPr>
          <a:xfrm>
            <a:off x="8737600" y="6248400"/>
            <a:ext cx="2540000" cy="457200"/>
          </a:xfrm>
        </p:spPr>
        <p:txBody>
          <a:bodyPr/>
          <a:lstStyle>
            <a:lvl1pPr>
              <a:defRPr/>
            </a:lvl1pPr>
          </a:lstStyle>
          <a:p>
            <a:fld id="{4BB5A2DE-A437-447E-A741-D04DDB292B69}" type="slidenum">
              <a:rPr lang="en-GB" altLang="en-US"/>
              <a:pPr/>
              <a:t>‹#›</a:t>
            </a:fld>
            <a:endParaRPr lang="en-GB" altLang="en-US"/>
          </a:p>
        </p:txBody>
      </p:sp>
    </p:spTree>
    <p:extLst>
      <p:ext uri="{BB962C8B-B14F-4D97-AF65-F5344CB8AC3E}">
        <p14:creationId xmlns:p14="http://schemas.microsoft.com/office/powerpoint/2010/main" val="14904013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C0EFC-CD6A-E324-1D31-2E54325E854D}"/>
              </a:ext>
            </a:extLst>
          </p:cNvPr>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71EB71-33FD-D2C6-D9A1-804E9E97B175}"/>
              </a:ext>
            </a:extLst>
          </p:cNvPr>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a:extLst>
              <a:ext uri="{FF2B5EF4-FFF2-40B4-BE49-F238E27FC236}">
                <a16:creationId xmlns:a16="http://schemas.microsoft.com/office/drawing/2014/main" id="{8ACD797E-7D6F-7940-5076-60AA71C3CD57}"/>
              </a:ext>
            </a:extLst>
          </p:cNvPr>
          <p:cNvSpPr>
            <a:spLocks noGrp="1"/>
          </p:cNvSpPr>
          <p:nvPr>
            <p:ph type="chart" sz="half" idx="2"/>
          </p:nvPr>
        </p:nvSpPr>
        <p:spPr>
          <a:xfrm>
            <a:off x="6197600" y="1981200"/>
            <a:ext cx="5080000" cy="4114800"/>
          </a:xfrm>
        </p:spPr>
        <p:txBody>
          <a:bodyPr/>
          <a:lstStyle/>
          <a:p>
            <a:endParaRPr lang="en-US"/>
          </a:p>
        </p:txBody>
      </p:sp>
      <p:sp>
        <p:nvSpPr>
          <p:cNvPr id="5" name="Date Placeholder 4">
            <a:extLst>
              <a:ext uri="{FF2B5EF4-FFF2-40B4-BE49-F238E27FC236}">
                <a16:creationId xmlns:a16="http://schemas.microsoft.com/office/drawing/2014/main" id="{6C478A50-A806-638D-4162-6FBBF16DAD45}"/>
              </a:ext>
            </a:extLst>
          </p:cNvPr>
          <p:cNvSpPr>
            <a:spLocks noGrp="1"/>
          </p:cNvSpPr>
          <p:nvPr>
            <p:ph type="dt" sz="half" idx="10"/>
          </p:nvPr>
        </p:nvSpPr>
        <p:spPr>
          <a:xfrm>
            <a:off x="914400" y="6248400"/>
            <a:ext cx="2540000" cy="457200"/>
          </a:xfrm>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ED8EE080-36A3-0A43-87FD-5E47EC573B41}"/>
              </a:ext>
            </a:extLst>
          </p:cNvPr>
          <p:cNvSpPr>
            <a:spLocks noGrp="1"/>
          </p:cNvSpPr>
          <p:nvPr>
            <p:ph type="ftr" sz="quarter" idx="11"/>
          </p:nvPr>
        </p:nvSpPr>
        <p:spPr>
          <a:xfrm>
            <a:off x="4165600" y="6248400"/>
            <a:ext cx="3860800" cy="457200"/>
          </a:xfrm>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5D577A71-C55A-04C7-0043-746A0541F7C5}"/>
              </a:ext>
            </a:extLst>
          </p:cNvPr>
          <p:cNvSpPr>
            <a:spLocks noGrp="1"/>
          </p:cNvSpPr>
          <p:nvPr>
            <p:ph type="sldNum" sz="quarter" idx="12"/>
          </p:nvPr>
        </p:nvSpPr>
        <p:spPr>
          <a:xfrm>
            <a:off x="8737600" y="6248400"/>
            <a:ext cx="2540000" cy="457200"/>
          </a:xfrm>
        </p:spPr>
        <p:txBody>
          <a:bodyPr/>
          <a:lstStyle>
            <a:lvl1pPr>
              <a:defRPr/>
            </a:lvl1pPr>
          </a:lstStyle>
          <a:p>
            <a:fld id="{DFEB5F3A-0142-40D8-80B9-64A43DD2B965}" type="slidenum">
              <a:rPr lang="en-GB" altLang="en-US"/>
              <a:pPr/>
              <a:t>‹#›</a:t>
            </a:fld>
            <a:endParaRPr lang="en-GB" altLang="en-US"/>
          </a:p>
        </p:txBody>
      </p:sp>
    </p:spTree>
    <p:extLst>
      <p:ext uri="{BB962C8B-B14F-4D97-AF65-F5344CB8AC3E}">
        <p14:creationId xmlns:p14="http://schemas.microsoft.com/office/powerpoint/2010/main" val="27573068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8AF62047-80E9-4D23-AEC6-154577CF7076}" type="datetimeFigureOut">
              <a:rPr lang="en-CA" smtClean="0"/>
              <a:t>2025-01-21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1FAEAF-89ED-4571-84EB-975032A9B61E}" type="slidenum">
              <a:rPr lang="en-CA" smtClean="0"/>
              <a:t>‹#›</a:t>
            </a:fld>
            <a:endParaRPr lang="en-CA"/>
          </a:p>
        </p:txBody>
      </p:sp>
    </p:spTree>
    <p:extLst>
      <p:ext uri="{BB962C8B-B14F-4D97-AF65-F5344CB8AC3E}">
        <p14:creationId xmlns:p14="http://schemas.microsoft.com/office/powerpoint/2010/main" val="38420829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AF62047-80E9-4D23-AEC6-154577CF7076}" type="datetimeFigureOut">
              <a:rPr lang="en-CA" smtClean="0"/>
              <a:t>2025-01-21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1FAEAF-89ED-4571-84EB-975032A9B61E}" type="slidenum">
              <a:rPr lang="en-CA" smtClean="0"/>
              <a:t>‹#›</a:t>
            </a:fld>
            <a:endParaRPr lang="en-CA"/>
          </a:p>
        </p:txBody>
      </p:sp>
    </p:spTree>
    <p:extLst>
      <p:ext uri="{BB962C8B-B14F-4D97-AF65-F5344CB8AC3E}">
        <p14:creationId xmlns:p14="http://schemas.microsoft.com/office/powerpoint/2010/main" val="40039861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F62047-80E9-4D23-AEC6-154577CF7076}" type="datetimeFigureOut">
              <a:rPr lang="en-CA" smtClean="0"/>
              <a:t>2025-01-21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1FAEAF-89ED-4571-84EB-975032A9B61E}" type="slidenum">
              <a:rPr lang="en-CA" smtClean="0"/>
              <a:t>‹#›</a:t>
            </a:fld>
            <a:endParaRPr lang="en-CA"/>
          </a:p>
        </p:txBody>
      </p:sp>
    </p:spTree>
    <p:extLst>
      <p:ext uri="{BB962C8B-B14F-4D97-AF65-F5344CB8AC3E}">
        <p14:creationId xmlns:p14="http://schemas.microsoft.com/office/powerpoint/2010/main" val="36560819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8AF62047-80E9-4D23-AEC6-154577CF7076}" type="datetimeFigureOut">
              <a:rPr lang="en-CA" smtClean="0"/>
              <a:t>2025-01-21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61FAEAF-89ED-4571-84EB-975032A9B61E}" type="slidenum">
              <a:rPr lang="en-CA" smtClean="0"/>
              <a:t>‹#›</a:t>
            </a:fld>
            <a:endParaRPr lang="en-CA"/>
          </a:p>
        </p:txBody>
      </p:sp>
    </p:spTree>
    <p:extLst>
      <p:ext uri="{BB962C8B-B14F-4D97-AF65-F5344CB8AC3E}">
        <p14:creationId xmlns:p14="http://schemas.microsoft.com/office/powerpoint/2010/main" val="397861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03A64-6906-5329-C9AD-DCF103F7E0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AC64EA-2E4B-DD48-3456-D175AA3441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5325D1-0539-A2C2-1369-F21545F03623}"/>
              </a:ext>
            </a:extLst>
          </p:cNvPr>
          <p:cNvSpPr>
            <a:spLocks noGrp="1"/>
          </p:cNvSpPr>
          <p:nvPr>
            <p:ph type="dt" sz="half" idx="10"/>
          </p:nvPr>
        </p:nvSpPr>
        <p:spPr/>
        <p:txBody>
          <a:bodyPr/>
          <a:lstStyle/>
          <a:p>
            <a:fld id="{359D4AB3-BFC7-4BBA-B2BA-FAF2B95EEF9A}" type="datetimeFigureOut">
              <a:rPr lang="en-US" smtClean="0"/>
              <a:t>1/21/2025</a:t>
            </a:fld>
            <a:endParaRPr lang="en-US"/>
          </a:p>
        </p:txBody>
      </p:sp>
      <p:sp>
        <p:nvSpPr>
          <p:cNvPr id="5" name="Footer Placeholder 4">
            <a:extLst>
              <a:ext uri="{FF2B5EF4-FFF2-40B4-BE49-F238E27FC236}">
                <a16:creationId xmlns:a16="http://schemas.microsoft.com/office/drawing/2014/main" id="{24A87B8B-6648-765C-F106-1E33DFE130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7C997-1A3B-F1DA-271F-DC02F593E5E9}"/>
              </a:ext>
            </a:extLst>
          </p:cNvPr>
          <p:cNvSpPr>
            <a:spLocks noGrp="1"/>
          </p:cNvSpPr>
          <p:nvPr>
            <p:ph type="sldNum" sz="quarter" idx="12"/>
          </p:nvPr>
        </p:nvSpPr>
        <p:spPr/>
        <p:txBody>
          <a:bodyPr/>
          <a:lstStyle/>
          <a:p>
            <a:fld id="{DAC43EA8-7316-4F99-920F-0AF7321E08BD}" type="slidenum">
              <a:rPr lang="en-US" smtClean="0"/>
              <a:t>‹#›</a:t>
            </a:fld>
            <a:endParaRPr lang="en-US"/>
          </a:p>
        </p:txBody>
      </p:sp>
    </p:spTree>
    <p:extLst>
      <p:ext uri="{BB962C8B-B14F-4D97-AF65-F5344CB8AC3E}">
        <p14:creationId xmlns:p14="http://schemas.microsoft.com/office/powerpoint/2010/main" val="33762525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8AF62047-80E9-4D23-AEC6-154577CF7076}" type="datetimeFigureOut">
              <a:rPr lang="en-CA" smtClean="0"/>
              <a:t>2025-01-21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61FAEAF-89ED-4571-84EB-975032A9B61E}" type="slidenum">
              <a:rPr lang="en-CA" smtClean="0"/>
              <a:t>‹#›</a:t>
            </a:fld>
            <a:endParaRPr lang="en-CA"/>
          </a:p>
        </p:txBody>
      </p:sp>
    </p:spTree>
    <p:extLst>
      <p:ext uri="{BB962C8B-B14F-4D97-AF65-F5344CB8AC3E}">
        <p14:creationId xmlns:p14="http://schemas.microsoft.com/office/powerpoint/2010/main" val="9717597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8AF62047-80E9-4D23-AEC6-154577CF7076}" type="datetimeFigureOut">
              <a:rPr lang="en-CA" smtClean="0"/>
              <a:t>2025-01-21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61FAEAF-89ED-4571-84EB-975032A9B61E}" type="slidenum">
              <a:rPr lang="en-CA" smtClean="0"/>
              <a:t>‹#›</a:t>
            </a:fld>
            <a:endParaRPr lang="en-CA"/>
          </a:p>
        </p:txBody>
      </p:sp>
    </p:spTree>
    <p:extLst>
      <p:ext uri="{BB962C8B-B14F-4D97-AF65-F5344CB8AC3E}">
        <p14:creationId xmlns:p14="http://schemas.microsoft.com/office/powerpoint/2010/main" val="40182315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F62047-80E9-4D23-AEC6-154577CF7076}" type="datetimeFigureOut">
              <a:rPr lang="en-CA" smtClean="0"/>
              <a:t>2025-01-21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61FAEAF-89ED-4571-84EB-975032A9B61E}" type="slidenum">
              <a:rPr lang="en-CA" smtClean="0"/>
              <a:t>‹#›</a:t>
            </a:fld>
            <a:endParaRPr lang="en-CA"/>
          </a:p>
        </p:txBody>
      </p:sp>
    </p:spTree>
    <p:extLst>
      <p:ext uri="{BB962C8B-B14F-4D97-AF65-F5344CB8AC3E}">
        <p14:creationId xmlns:p14="http://schemas.microsoft.com/office/powerpoint/2010/main" val="13619554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F62047-80E9-4D23-AEC6-154577CF7076}" type="datetimeFigureOut">
              <a:rPr lang="en-CA" smtClean="0"/>
              <a:t>2025-01-21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61FAEAF-89ED-4571-84EB-975032A9B61E}" type="slidenum">
              <a:rPr lang="en-CA" smtClean="0"/>
              <a:t>‹#›</a:t>
            </a:fld>
            <a:endParaRPr lang="en-CA"/>
          </a:p>
        </p:txBody>
      </p:sp>
    </p:spTree>
    <p:extLst>
      <p:ext uri="{BB962C8B-B14F-4D97-AF65-F5344CB8AC3E}">
        <p14:creationId xmlns:p14="http://schemas.microsoft.com/office/powerpoint/2010/main" val="34731936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F62047-80E9-4D23-AEC6-154577CF7076}" type="datetimeFigureOut">
              <a:rPr lang="en-CA" smtClean="0"/>
              <a:t>2025-01-21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61FAEAF-89ED-4571-84EB-975032A9B61E}" type="slidenum">
              <a:rPr lang="en-CA" smtClean="0"/>
              <a:t>‹#›</a:t>
            </a:fld>
            <a:endParaRPr lang="en-CA"/>
          </a:p>
        </p:txBody>
      </p:sp>
    </p:spTree>
    <p:extLst>
      <p:ext uri="{BB962C8B-B14F-4D97-AF65-F5344CB8AC3E}">
        <p14:creationId xmlns:p14="http://schemas.microsoft.com/office/powerpoint/2010/main" val="2016874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AF62047-80E9-4D23-AEC6-154577CF7076}" type="datetimeFigureOut">
              <a:rPr lang="en-CA" smtClean="0"/>
              <a:t>2025-01-21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1FAEAF-89ED-4571-84EB-975032A9B61E}" type="slidenum">
              <a:rPr lang="en-CA" smtClean="0"/>
              <a:t>‹#›</a:t>
            </a:fld>
            <a:endParaRPr lang="en-CA"/>
          </a:p>
        </p:txBody>
      </p:sp>
    </p:spTree>
    <p:extLst>
      <p:ext uri="{BB962C8B-B14F-4D97-AF65-F5344CB8AC3E}">
        <p14:creationId xmlns:p14="http://schemas.microsoft.com/office/powerpoint/2010/main" val="38730127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AF62047-80E9-4D23-AEC6-154577CF7076}" type="datetimeFigureOut">
              <a:rPr lang="en-CA" smtClean="0"/>
              <a:t>2025-01-21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1FAEAF-89ED-4571-84EB-975032A9B61E}" type="slidenum">
              <a:rPr lang="en-CA" smtClean="0"/>
              <a:t>‹#›</a:t>
            </a:fld>
            <a:endParaRPr lang="en-CA"/>
          </a:p>
        </p:txBody>
      </p:sp>
    </p:spTree>
    <p:extLst>
      <p:ext uri="{BB962C8B-B14F-4D97-AF65-F5344CB8AC3E}">
        <p14:creationId xmlns:p14="http://schemas.microsoft.com/office/powerpoint/2010/main" val="37692556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0"/>
            <a:ext cx="12192000" cy="5013176"/>
          </a:xfrm>
          <a:solidFill>
            <a:srgbClr val="2A85C2"/>
          </a:solidFill>
          <a:ln>
            <a:noFill/>
          </a:ln>
        </p:spPr>
        <p:txBody>
          <a:bodyPr anchor="t"/>
          <a:lstStyle>
            <a:lvl1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br>
              <a:rPr lang="en-US" dirty="0"/>
            </a:br>
            <a:br>
              <a:rPr lang="en-US" dirty="0"/>
            </a:br>
            <a:br>
              <a:rPr lang="en-US" dirty="0"/>
            </a:br>
            <a:r>
              <a:rPr lang="en-US" dirty="0"/>
              <a:t>Click to edit Master title style</a:t>
            </a:r>
            <a:endParaRPr lang="en-CA" dirty="0"/>
          </a:p>
        </p:txBody>
      </p:sp>
      <p:grpSp>
        <p:nvGrpSpPr>
          <p:cNvPr id="8" name="Group 7"/>
          <p:cNvGrpSpPr>
            <a:grpSpLocks noChangeAspect="1"/>
          </p:cNvGrpSpPr>
          <p:nvPr userDrawn="1"/>
        </p:nvGrpSpPr>
        <p:grpSpPr>
          <a:xfrm>
            <a:off x="3791745" y="5157192"/>
            <a:ext cx="4131561" cy="1670352"/>
            <a:chOff x="1978508" y="692696"/>
            <a:chExt cx="4177668" cy="1688990"/>
          </a:xfrm>
        </p:grpSpPr>
        <p:pic>
          <p:nvPicPr>
            <p:cNvPr id="9" name="Picture 8"/>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3848" y="692696"/>
              <a:ext cx="2952328" cy="16889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78508" y="692696"/>
              <a:ext cx="1097651" cy="1651073"/>
            </a:xfrm>
            <a:prstGeom prst="rect">
              <a:avLst/>
            </a:prstGeom>
          </p:spPr>
        </p:pic>
      </p:grpSp>
    </p:spTree>
    <p:extLst>
      <p:ext uri="{BB962C8B-B14F-4D97-AF65-F5344CB8AC3E}">
        <p14:creationId xmlns:p14="http://schemas.microsoft.com/office/powerpoint/2010/main" val="2197115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1E787-4355-3AF4-0950-2E7813535D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99EAA4-68E5-6036-894E-40F9724C05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80B717-38B7-48B8-6FEA-C6F823859F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42640D-DFE6-920E-DDE1-9ED338B33168}"/>
              </a:ext>
            </a:extLst>
          </p:cNvPr>
          <p:cNvSpPr>
            <a:spLocks noGrp="1"/>
          </p:cNvSpPr>
          <p:nvPr>
            <p:ph type="dt" sz="half" idx="10"/>
          </p:nvPr>
        </p:nvSpPr>
        <p:spPr/>
        <p:txBody>
          <a:bodyPr/>
          <a:lstStyle/>
          <a:p>
            <a:fld id="{359D4AB3-BFC7-4BBA-B2BA-FAF2B95EEF9A}" type="datetimeFigureOut">
              <a:rPr lang="en-US" smtClean="0"/>
              <a:t>1/21/2025</a:t>
            </a:fld>
            <a:endParaRPr lang="en-US"/>
          </a:p>
        </p:txBody>
      </p:sp>
      <p:sp>
        <p:nvSpPr>
          <p:cNvPr id="6" name="Footer Placeholder 5">
            <a:extLst>
              <a:ext uri="{FF2B5EF4-FFF2-40B4-BE49-F238E27FC236}">
                <a16:creationId xmlns:a16="http://schemas.microsoft.com/office/drawing/2014/main" id="{325E804A-C603-7B46-276C-03BCE32C98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2EBCCE-5CD5-8CF6-2EB5-F1D9D5F30307}"/>
              </a:ext>
            </a:extLst>
          </p:cNvPr>
          <p:cNvSpPr>
            <a:spLocks noGrp="1"/>
          </p:cNvSpPr>
          <p:nvPr>
            <p:ph type="sldNum" sz="quarter" idx="12"/>
          </p:nvPr>
        </p:nvSpPr>
        <p:spPr/>
        <p:txBody>
          <a:bodyPr/>
          <a:lstStyle/>
          <a:p>
            <a:fld id="{DAC43EA8-7316-4F99-920F-0AF7321E08BD}" type="slidenum">
              <a:rPr lang="en-US" smtClean="0"/>
              <a:t>‹#›</a:t>
            </a:fld>
            <a:endParaRPr lang="en-US"/>
          </a:p>
        </p:txBody>
      </p:sp>
    </p:spTree>
    <p:extLst>
      <p:ext uri="{BB962C8B-B14F-4D97-AF65-F5344CB8AC3E}">
        <p14:creationId xmlns:p14="http://schemas.microsoft.com/office/powerpoint/2010/main" val="1301000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6669E-FEDD-0465-5733-635231EDA7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7F0E61-AC26-D2FB-3F02-0EF5D9E3C0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BE8C00-D7E8-DA88-B416-2ACB9910C9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322207-CBC4-244B-51B1-C60F4315A5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6634CE-29EE-6690-BFCA-DD129A23B3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959F1A-F01D-0AD3-1063-D651E1EE6357}"/>
              </a:ext>
            </a:extLst>
          </p:cNvPr>
          <p:cNvSpPr>
            <a:spLocks noGrp="1"/>
          </p:cNvSpPr>
          <p:nvPr>
            <p:ph type="dt" sz="half" idx="10"/>
          </p:nvPr>
        </p:nvSpPr>
        <p:spPr/>
        <p:txBody>
          <a:bodyPr/>
          <a:lstStyle/>
          <a:p>
            <a:fld id="{359D4AB3-BFC7-4BBA-B2BA-FAF2B95EEF9A}" type="datetimeFigureOut">
              <a:rPr lang="en-US" smtClean="0"/>
              <a:t>1/21/2025</a:t>
            </a:fld>
            <a:endParaRPr lang="en-US"/>
          </a:p>
        </p:txBody>
      </p:sp>
      <p:sp>
        <p:nvSpPr>
          <p:cNvPr id="8" name="Footer Placeholder 7">
            <a:extLst>
              <a:ext uri="{FF2B5EF4-FFF2-40B4-BE49-F238E27FC236}">
                <a16:creationId xmlns:a16="http://schemas.microsoft.com/office/drawing/2014/main" id="{78F2F551-5C99-517B-43CF-31B10EEE5C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F935FA-BDCA-83BF-9DAA-F8D92018DC1B}"/>
              </a:ext>
            </a:extLst>
          </p:cNvPr>
          <p:cNvSpPr>
            <a:spLocks noGrp="1"/>
          </p:cNvSpPr>
          <p:nvPr>
            <p:ph type="sldNum" sz="quarter" idx="12"/>
          </p:nvPr>
        </p:nvSpPr>
        <p:spPr/>
        <p:txBody>
          <a:bodyPr/>
          <a:lstStyle/>
          <a:p>
            <a:fld id="{DAC43EA8-7316-4F99-920F-0AF7321E08BD}" type="slidenum">
              <a:rPr lang="en-US" smtClean="0"/>
              <a:t>‹#›</a:t>
            </a:fld>
            <a:endParaRPr lang="en-US"/>
          </a:p>
        </p:txBody>
      </p:sp>
    </p:spTree>
    <p:extLst>
      <p:ext uri="{BB962C8B-B14F-4D97-AF65-F5344CB8AC3E}">
        <p14:creationId xmlns:p14="http://schemas.microsoft.com/office/powerpoint/2010/main" val="2252184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31C43-291C-572C-1579-526A793433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F8E261-7A78-FBA1-345A-E03C426B8851}"/>
              </a:ext>
            </a:extLst>
          </p:cNvPr>
          <p:cNvSpPr>
            <a:spLocks noGrp="1"/>
          </p:cNvSpPr>
          <p:nvPr>
            <p:ph type="dt" sz="half" idx="10"/>
          </p:nvPr>
        </p:nvSpPr>
        <p:spPr/>
        <p:txBody>
          <a:bodyPr/>
          <a:lstStyle/>
          <a:p>
            <a:fld id="{359D4AB3-BFC7-4BBA-B2BA-FAF2B95EEF9A}" type="datetimeFigureOut">
              <a:rPr lang="en-US" smtClean="0"/>
              <a:t>1/21/2025</a:t>
            </a:fld>
            <a:endParaRPr lang="en-US"/>
          </a:p>
        </p:txBody>
      </p:sp>
      <p:sp>
        <p:nvSpPr>
          <p:cNvPr id="4" name="Footer Placeholder 3">
            <a:extLst>
              <a:ext uri="{FF2B5EF4-FFF2-40B4-BE49-F238E27FC236}">
                <a16:creationId xmlns:a16="http://schemas.microsoft.com/office/drawing/2014/main" id="{2EDCF8E0-3975-7675-FA5B-92201DA7D1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B36F25-FDB6-72D6-DD42-631260A9F65E}"/>
              </a:ext>
            </a:extLst>
          </p:cNvPr>
          <p:cNvSpPr>
            <a:spLocks noGrp="1"/>
          </p:cNvSpPr>
          <p:nvPr>
            <p:ph type="sldNum" sz="quarter" idx="12"/>
          </p:nvPr>
        </p:nvSpPr>
        <p:spPr/>
        <p:txBody>
          <a:bodyPr/>
          <a:lstStyle/>
          <a:p>
            <a:fld id="{DAC43EA8-7316-4F99-920F-0AF7321E08BD}" type="slidenum">
              <a:rPr lang="en-US" smtClean="0"/>
              <a:t>‹#›</a:t>
            </a:fld>
            <a:endParaRPr lang="en-US"/>
          </a:p>
        </p:txBody>
      </p:sp>
    </p:spTree>
    <p:extLst>
      <p:ext uri="{BB962C8B-B14F-4D97-AF65-F5344CB8AC3E}">
        <p14:creationId xmlns:p14="http://schemas.microsoft.com/office/powerpoint/2010/main" val="333822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5E141F-A4AE-080C-B90F-5145FC4AD6A0}"/>
              </a:ext>
            </a:extLst>
          </p:cNvPr>
          <p:cNvSpPr>
            <a:spLocks noGrp="1"/>
          </p:cNvSpPr>
          <p:nvPr>
            <p:ph type="dt" sz="half" idx="10"/>
          </p:nvPr>
        </p:nvSpPr>
        <p:spPr/>
        <p:txBody>
          <a:bodyPr/>
          <a:lstStyle/>
          <a:p>
            <a:fld id="{359D4AB3-BFC7-4BBA-B2BA-FAF2B95EEF9A}" type="datetimeFigureOut">
              <a:rPr lang="en-US" smtClean="0"/>
              <a:t>1/21/2025</a:t>
            </a:fld>
            <a:endParaRPr lang="en-US"/>
          </a:p>
        </p:txBody>
      </p:sp>
      <p:sp>
        <p:nvSpPr>
          <p:cNvPr id="3" name="Footer Placeholder 2">
            <a:extLst>
              <a:ext uri="{FF2B5EF4-FFF2-40B4-BE49-F238E27FC236}">
                <a16:creationId xmlns:a16="http://schemas.microsoft.com/office/drawing/2014/main" id="{575B3ADA-D946-9A25-9954-632C922F49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5175DD-F587-2492-5563-110D7AE622D9}"/>
              </a:ext>
            </a:extLst>
          </p:cNvPr>
          <p:cNvSpPr>
            <a:spLocks noGrp="1"/>
          </p:cNvSpPr>
          <p:nvPr>
            <p:ph type="sldNum" sz="quarter" idx="12"/>
          </p:nvPr>
        </p:nvSpPr>
        <p:spPr/>
        <p:txBody>
          <a:bodyPr/>
          <a:lstStyle/>
          <a:p>
            <a:fld id="{DAC43EA8-7316-4F99-920F-0AF7321E08BD}" type="slidenum">
              <a:rPr lang="en-US" smtClean="0"/>
              <a:t>‹#›</a:t>
            </a:fld>
            <a:endParaRPr lang="en-US"/>
          </a:p>
        </p:txBody>
      </p:sp>
    </p:spTree>
    <p:extLst>
      <p:ext uri="{BB962C8B-B14F-4D97-AF65-F5344CB8AC3E}">
        <p14:creationId xmlns:p14="http://schemas.microsoft.com/office/powerpoint/2010/main" val="6667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78760-D369-B752-458C-55858005CF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E4F3E4-8474-2DB5-C58F-C2DA0ADE46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6CA4C7-180C-4B8A-8F5B-A8A23FFAA6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570FE3-1BF5-C88A-1B35-9A0A11D420CD}"/>
              </a:ext>
            </a:extLst>
          </p:cNvPr>
          <p:cNvSpPr>
            <a:spLocks noGrp="1"/>
          </p:cNvSpPr>
          <p:nvPr>
            <p:ph type="dt" sz="half" idx="10"/>
          </p:nvPr>
        </p:nvSpPr>
        <p:spPr/>
        <p:txBody>
          <a:bodyPr/>
          <a:lstStyle/>
          <a:p>
            <a:fld id="{359D4AB3-BFC7-4BBA-B2BA-FAF2B95EEF9A}" type="datetimeFigureOut">
              <a:rPr lang="en-US" smtClean="0"/>
              <a:t>1/21/2025</a:t>
            </a:fld>
            <a:endParaRPr lang="en-US"/>
          </a:p>
        </p:txBody>
      </p:sp>
      <p:sp>
        <p:nvSpPr>
          <p:cNvPr id="6" name="Footer Placeholder 5">
            <a:extLst>
              <a:ext uri="{FF2B5EF4-FFF2-40B4-BE49-F238E27FC236}">
                <a16:creationId xmlns:a16="http://schemas.microsoft.com/office/drawing/2014/main" id="{63683520-3111-5DE0-8078-C0C6C6240D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14516E-8BDE-ED09-5279-4CDFF7130790}"/>
              </a:ext>
            </a:extLst>
          </p:cNvPr>
          <p:cNvSpPr>
            <a:spLocks noGrp="1"/>
          </p:cNvSpPr>
          <p:nvPr>
            <p:ph type="sldNum" sz="quarter" idx="12"/>
          </p:nvPr>
        </p:nvSpPr>
        <p:spPr/>
        <p:txBody>
          <a:bodyPr/>
          <a:lstStyle/>
          <a:p>
            <a:fld id="{DAC43EA8-7316-4F99-920F-0AF7321E08BD}" type="slidenum">
              <a:rPr lang="en-US" smtClean="0"/>
              <a:t>‹#›</a:t>
            </a:fld>
            <a:endParaRPr lang="en-US"/>
          </a:p>
        </p:txBody>
      </p:sp>
    </p:spTree>
    <p:extLst>
      <p:ext uri="{BB962C8B-B14F-4D97-AF65-F5344CB8AC3E}">
        <p14:creationId xmlns:p14="http://schemas.microsoft.com/office/powerpoint/2010/main" val="1163415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451BF-031E-B589-E12F-F239D24B13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B2094D-2B3D-E5D8-6200-254C7B163A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801E97A-EB7B-1BB1-79BB-68F1D797F7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C39D1D-F7A6-594D-5899-0722A7442303}"/>
              </a:ext>
            </a:extLst>
          </p:cNvPr>
          <p:cNvSpPr>
            <a:spLocks noGrp="1"/>
          </p:cNvSpPr>
          <p:nvPr>
            <p:ph type="dt" sz="half" idx="10"/>
          </p:nvPr>
        </p:nvSpPr>
        <p:spPr/>
        <p:txBody>
          <a:bodyPr/>
          <a:lstStyle/>
          <a:p>
            <a:fld id="{359D4AB3-BFC7-4BBA-B2BA-FAF2B95EEF9A}" type="datetimeFigureOut">
              <a:rPr lang="en-US" smtClean="0"/>
              <a:t>1/21/2025</a:t>
            </a:fld>
            <a:endParaRPr lang="en-US"/>
          </a:p>
        </p:txBody>
      </p:sp>
      <p:sp>
        <p:nvSpPr>
          <p:cNvPr id="6" name="Footer Placeholder 5">
            <a:extLst>
              <a:ext uri="{FF2B5EF4-FFF2-40B4-BE49-F238E27FC236}">
                <a16:creationId xmlns:a16="http://schemas.microsoft.com/office/drawing/2014/main" id="{E1FA662D-6C63-05A0-E3FE-B60CB24DB1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3C5B5C-968C-8E18-B6DB-BE2DBAFC4B58}"/>
              </a:ext>
            </a:extLst>
          </p:cNvPr>
          <p:cNvSpPr>
            <a:spLocks noGrp="1"/>
          </p:cNvSpPr>
          <p:nvPr>
            <p:ph type="sldNum" sz="quarter" idx="12"/>
          </p:nvPr>
        </p:nvSpPr>
        <p:spPr/>
        <p:txBody>
          <a:bodyPr/>
          <a:lstStyle/>
          <a:p>
            <a:fld id="{DAC43EA8-7316-4F99-920F-0AF7321E08BD}" type="slidenum">
              <a:rPr lang="en-US" smtClean="0"/>
              <a:t>‹#›</a:t>
            </a:fld>
            <a:endParaRPr lang="en-US"/>
          </a:p>
        </p:txBody>
      </p:sp>
    </p:spTree>
    <p:extLst>
      <p:ext uri="{BB962C8B-B14F-4D97-AF65-F5344CB8AC3E}">
        <p14:creationId xmlns:p14="http://schemas.microsoft.com/office/powerpoint/2010/main" val="1009806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B3F4CC-45D6-9CC2-E167-551C2A3647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B9BA6C-2362-3B01-2648-B6424DE140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230373-9281-1A02-67C7-A71A3B2078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D4AB3-BFC7-4BBA-B2BA-FAF2B95EEF9A}" type="datetimeFigureOut">
              <a:rPr lang="en-US" smtClean="0"/>
              <a:t>1/21/2025</a:t>
            </a:fld>
            <a:endParaRPr lang="en-US"/>
          </a:p>
        </p:txBody>
      </p:sp>
      <p:sp>
        <p:nvSpPr>
          <p:cNvPr id="5" name="Footer Placeholder 4">
            <a:extLst>
              <a:ext uri="{FF2B5EF4-FFF2-40B4-BE49-F238E27FC236}">
                <a16:creationId xmlns:a16="http://schemas.microsoft.com/office/drawing/2014/main" id="{C0850376-FB5A-B375-0D0D-3BAEF311D7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BB8EB8-9A57-544A-7CBB-D983C986A5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C43EA8-7316-4F99-920F-0AF7321E08BD}" type="slidenum">
              <a:rPr lang="en-US" smtClean="0"/>
              <a:t>‹#›</a:t>
            </a:fld>
            <a:endParaRPr lang="en-US"/>
          </a:p>
        </p:txBody>
      </p:sp>
    </p:spTree>
    <p:extLst>
      <p:ext uri="{BB962C8B-B14F-4D97-AF65-F5344CB8AC3E}">
        <p14:creationId xmlns:p14="http://schemas.microsoft.com/office/powerpoint/2010/main" val="3244292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06BB233-7470-1E51-3B92-DF6E30DEC4DE}"/>
              </a:ext>
            </a:extLst>
          </p:cNvPr>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C4D97F3-A387-8CC6-729D-31E6DD0F97B3}"/>
              </a:ext>
            </a:extLst>
          </p:cNvPr>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9C47200E-C04C-C66F-00D6-C02741F2B2A8}"/>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ltLang="en-US"/>
          </a:p>
        </p:txBody>
      </p:sp>
      <p:sp>
        <p:nvSpPr>
          <p:cNvPr id="1029" name="Rectangle 5">
            <a:extLst>
              <a:ext uri="{FF2B5EF4-FFF2-40B4-BE49-F238E27FC236}">
                <a16:creationId xmlns:a16="http://schemas.microsoft.com/office/drawing/2014/main" id="{907EF6DE-1544-14F6-3299-D052AC681E0E}"/>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ltLang="en-US"/>
          </a:p>
        </p:txBody>
      </p:sp>
      <p:sp>
        <p:nvSpPr>
          <p:cNvPr id="1030" name="Rectangle 6">
            <a:extLst>
              <a:ext uri="{FF2B5EF4-FFF2-40B4-BE49-F238E27FC236}">
                <a16:creationId xmlns:a16="http://schemas.microsoft.com/office/drawing/2014/main" id="{C267DC67-410D-7260-FBF1-850B1C3BABFD}"/>
              </a:ext>
            </a:extLst>
          </p:cNvP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E934E0C-95AD-4504-8FB3-FEE26F7877E2}" type="slidenum">
              <a:rPr lang="en-GB" altLang="en-US"/>
              <a:pPr/>
              <a:t>‹#›</a:t>
            </a:fld>
            <a:endParaRPr lang="en-GB" altLang="en-US"/>
          </a:p>
        </p:txBody>
      </p:sp>
    </p:spTree>
    <p:extLst>
      <p:ext uri="{BB962C8B-B14F-4D97-AF65-F5344CB8AC3E}">
        <p14:creationId xmlns:p14="http://schemas.microsoft.com/office/powerpoint/2010/main" val="1593026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fontAlgn="base">
        <a:spcBef>
          <a:spcPct val="0"/>
        </a:spcBef>
        <a:spcAft>
          <a:spcPct val="0"/>
        </a:spcAft>
        <a:defRPr sz="4400" b="1" kern="1200">
          <a:solidFill>
            <a:srgbClr val="000099"/>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400" b="1">
          <a:solidFill>
            <a:srgbClr val="000099"/>
          </a:solidFill>
          <a:effectLst>
            <a:outerShdw blurRad="38100" dist="38100" dir="2700000" algn="tl">
              <a:srgbClr val="C0C0C0"/>
            </a:outerShdw>
          </a:effectLst>
          <a:latin typeface="Comic Sans MS" panose="030F0702030302020204" pitchFamily="66" charset="0"/>
          <a:cs typeface="Times New Roman" panose="02020603050405020304" pitchFamily="18" charset="0"/>
        </a:defRPr>
      </a:lvl2pPr>
      <a:lvl3pPr algn="ctr" rtl="0" fontAlgn="base">
        <a:spcBef>
          <a:spcPct val="0"/>
        </a:spcBef>
        <a:spcAft>
          <a:spcPct val="0"/>
        </a:spcAft>
        <a:defRPr sz="4400" b="1">
          <a:solidFill>
            <a:srgbClr val="000099"/>
          </a:solidFill>
          <a:effectLst>
            <a:outerShdw blurRad="38100" dist="38100" dir="2700000" algn="tl">
              <a:srgbClr val="C0C0C0"/>
            </a:outerShdw>
          </a:effectLst>
          <a:latin typeface="Comic Sans MS" panose="030F0702030302020204" pitchFamily="66" charset="0"/>
          <a:cs typeface="Times New Roman" panose="02020603050405020304" pitchFamily="18" charset="0"/>
        </a:defRPr>
      </a:lvl3pPr>
      <a:lvl4pPr algn="ctr" rtl="0" fontAlgn="base">
        <a:spcBef>
          <a:spcPct val="0"/>
        </a:spcBef>
        <a:spcAft>
          <a:spcPct val="0"/>
        </a:spcAft>
        <a:defRPr sz="4400" b="1">
          <a:solidFill>
            <a:srgbClr val="000099"/>
          </a:solidFill>
          <a:effectLst>
            <a:outerShdw blurRad="38100" dist="38100" dir="2700000" algn="tl">
              <a:srgbClr val="C0C0C0"/>
            </a:outerShdw>
          </a:effectLst>
          <a:latin typeface="Comic Sans MS" panose="030F0702030302020204" pitchFamily="66" charset="0"/>
          <a:cs typeface="Times New Roman" panose="02020603050405020304" pitchFamily="18" charset="0"/>
        </a:defRPr>
      </a:lvl4pPr>
      <a:lvl5pPr algn="ctr" rtl="0" fontAlgn="base">
        <a:spcBef>
          <a:spcPct val="0"/>
        </a:spcBef>
        <a:spcAft>
          <a:spcPct val="0"/>
        </a:spcAft>
        <a:defRPr sz="4400" b="1">
          <a:solidFill>
            <a:srgbClr val="000099"/>
          </a:solidFill>
          <a:effectLst>
            <a:outerShdw blurRad="38100" dist="38100" dir="2700000" algn="tl">
              <a:srgbClr val="C0C0C0"/>
            </a:outerShdw>
          </a:effectLst>
          <a:latin typeface="Comic Sans MS" panose="030F0702030302020204" pitchFamily="66" charset="0"/>
          <a:cs typeface="Times New Roman" panose="02020603050405020304" pitchFamily="18" charset="0"/>
        </a:defRPr>
      </a:lvl5pPr>
      <a:lvl6pPr marL="457200" algn="ctr" rtl="0" fontAlgn="base">
        <a:spcBef>
          <a:spcPct val="0"/>
        </a:spcBef>
        <a:spcAft>
          <a:spcPct val="0"/>
        </a:spcAft>
        <a:defRPr sz="4400" b="1">
          <a:solidFill>
            <a:srgbClr val="000099"/>
          </a:solidFill>
          <a:effectLst>
            <a:outerShdw blurRad="38100" dist="38100" dir="2700000" algn="tl">
              <a:srgbClr val="C0C0C0"/>
            </a:outerShdw>
          </a:effectLst>
          <a:latin typeface="Comic Sans MS" panose="030F0702030302020204" pitchFamily="66" charset="0"/>
          <a:cs typeface="Times New Roman" panose="02020603050405020304" pitchFamily="18" charset="0"/>
        </a:defRPr>
      </a:lvl6pPr>
      <a:lvl7pPr marL="914400" algn="ctr" rtl="0" fontAlgn="base">
        <a:spcBef>
          <a:spcPct val="0"/>
        </a:spcBef>
        <a:spcAft>
          <a:spcPct val="0"/>
        </a:spcAft>
        <a:defRPr sz="4400" b="1">
          <a:solidFill>
            <a:srgbClr val="000099"/>
          </a:solidFill>
          <a:effectLst>
            <a:outerShdw blurRad="38100" dist="38100" dir="2700000" algn="tl">
              <a:srgbClr val="C0C0C0"/>
            </a:outerShdw>
          </a:effectLst>
          <a:latin typeface="Comic Sans MS" panose="030F0702030302020204" pitchFamily="66" charset="0"/>
          <a:cs typeface="Times New Roman" panose="02020603050405020304" pitchFamily="18" charset="0"/>
        </a:defRPr>
      </a:lvl7pPr>
      <a:lvl8pPr marL="1371600" algn="ctr" rtl="0" fontAlgn="base">
        <a:spcBef>
          <a:spcPct val="0"/>
        </a:spcBef>
        <a:spcAft>
          <a:spcPct val="0"/>
        </a:spcAft>
        <a:defRPr sz="4400" b="1">
          <a:solidFill>
            <a:srgbClr val="000099"/>
          </a:solidFill>
          <a:effectLst>
            <a:outerShdw blurRad="38100" dist="38100" dir="2700000" algn="tl">
              <a:srgbClr val="C0C0C0"/>
            </a:outerShdw>
          </a:effectLst>
          <a:latin typeface="Comic Sans MS" panose="030F0702030302020204" pitchFamily="66" charset="0"/>
          <a:cs typeface="Times New Roman" panose="02020603050405020304" pitchFamily="18" charset="0"/>
        </a:defRPr>
      </a:lvl8pPr>
      <a:lvl9pPr marL="1828800" algn="ctr" rtl="0" fontAlgn="base">
        <a:spcBef>
          <a:spcPct val="0"/>
        </a:spcBef>
        <a:spcAft>
          <a:spcPct val="0"/>
        </a:spcAft>
        <a:defRPr sz="4400" b="1">
          <a:solidFill>
            <a:srgbClr val="000099"/>
          </a:solidFill>
          <a:effectLst>
            <a:outerShdw blurRad="38100" dist="38100" dir="2700000" algn="tl">
              <a:srgbClr val="C0C0C0"/>
            </a:outerShdw>
          </a:effectLst>
          <a:latin typeface="Comic Sans MS" panose="030F0702030302020204" pitchFamily="66" charset="0"/>
          <a:cs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Arial" panose="020B0604020202020204" pitchFamily="34" charset="0"/>
          <a:ea typeface="+mn-ea"/>
          <a:cs typeface="+mn-cs"/>
        </a:defRPr>
      </a:lvl3pPr>
      <a:lvl4pPr marL="1600200" indent="-228600" algn="l" rtl="0" fontAlgn="base">
        <a:spcBef>
          <a:spcPct val="20000"/>
        </a:spcBef>
        <a:spcAft>
          <a:spcPct val="0"/>
        </a:spcAft>
        <a:buChar char="–"/>
        <a:defRPr sz="2000" kern="1200">
          <a:solidFill>
            <a:schemeClr val="tx1"/>
          </a:solidFill>
          <a:latin typeface="Times New Roman" panose="02020603050405020304" pitchFamily="18" charset="0"/>
          <a:ea typeface="+mn-ea"/>
          <a:cs typeface="+mn-cs"/>
        </a:defRPr>
      </a:lvl4pPr>
      <a:lvl5pPr marL="2057400" indent="-228600" algn="l" rtl="0" fontAlgn="base">
        <a:spcBef>
          <a:spcPct val="20000"/>
        </a:spcBef>
        <a:spcAft>
          <a:spcPct val="0"/>
        </a:spcAft>
        <a:buChar char="»"/>
        <a:defRPr sz="20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F62047-80E9-4D23-AEC6-154577CF7076}" type="datetimeFigureOut">
              <a:rPr lang="en-CA" smtClean="0"/>
              <a:t>2025-01-21</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FAEAF-89ED-4571-84EB-975032A9B61E}" type="slidenum">
              <a:rPr lang="en-CA" smtClean="0"/>
              <a:t>‹#›</a:t>
            </a:fld>
            <a:endParaRPr lang="en-CA"/>
          </a:p>
        </p:txBody>
      </p:sp>
    </p:spTree>
    <p:extLst>
      <p:ext uri="{BB962C8B-B14F-4D97-AF65-F5344CB8AC3E}">
        <p14:creationId xmlns:p14="http://schemas.microsoft.com/office/powerpoint/2010/main" val="263988587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defTabSz="914400" rtl="0" eaLnBrk="1" latinLnBrk="0" hangingPunct="1">
        <a:lnSpc>
          <a:spcPct val="90000"/>
        </a:lnSpc>
        <a:spcBef>
          <a:spcPct val="0"/>
        </a:spcBef>
        <a:buNone/>
        <a:defRPr sz="4400" b="1" kern="1200">
          <a:solidFill>
            <a:srgbClr val="0070C0"/>
          </a:solidFill>
          <a:effectLst>
            <a:outerShdw blurRad="38100" dist="38100" dir="2700000" algn="tl">
              <a:srgbClr val="000000">
                <a:alpha val="43137"/>
              </a:srgbClr>
            </a:outerShdw>
          </a:effectLst>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32.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13" Type="http://schemas.openxmlformats.org/officeDocument/2006/relationships/image" Target="NULL"/><Relationship Id="rId18" Type="http://schemas.openxmlformats.org/officeDocument/2006/relationships/customXml" Target="../ink/ink4.xml"/><Relationship Id="rId26" Type="http://schemas.openxmlformats.org/officeDocument/2006/relationships/customXml" Target="../ink/ink8.xml"/><Relationship Id="rId39" Type="http://schemas.openxmlformats.org/officeDocument/2006/relationships/image" Target="NULL"/><Relationship Id="rId21" Type="http://schemas.openxmlformats.org/officeDocument/2006/relationships/image" Target="NULL"/><Relationship Id="rId34" Type="http://schemas.openxmlformats.org/officeDocument/2006/relationships/customXml" Target="../ink/ink12.xml"/><Relationship Id="rId42" Type="http://schemas.openxmlformats.org/officeDocument/2006/relationships/customXml" Target="../ink/ink16.xml"/><Relationship Id="rId47" Type="http://schemas.openxmlformats.org/officeDocument/2006/relationships/image" Target="NULL"/><Relationship Id="rId50" Type="http://schemas.openxmlformats.org/officeDocument/2006/relationships/image" Target="../media/image31.emf"/><Relationship Id="rId2" Type="http://schemas.openxmlformats.org/officeDocument/2006/relationships/notesSlide" Target="../notesSlides/notesSlide2.xml"/><Relationship Id="rId16" Type="http://schemas.openxmlformats.org/officeDocument/2006/relationships/customXml" Target="../ink/ink3.xml"/><Relationship Id="rId20" Type="http://schemas.openxmlformats.org/officeDocument/2006/relationships/customXml" Target="../ink/ink5.xml"/><Relationship Id="rId29" Type="http://schemas.openxmlformats.org/officeDocument/2006/relationships/customXml" Target="../ink/ink9.xml"/><Relationship Id="rId41" Type="http://schemas.openxmlformats.org/officeDocument/2006/relationships/image" Target="NULL"/><Relationship Id="rId1" Type="http://schemas.openxmlformats.org/officeDocument/2006/relationships/slideLayout" Target="../slideLayouts/slideLayout27.xml"/><Relationship Id="rId24" Type="http://schemas.openxmlformats.org/officeDocument/2006/relationships/customXml" Target="../ink/ink7.xml"/><Relationship Id="rId32" Type="http://schemas.openxmlformats.org/officeDocument/2006/relationships/customXml" Target="../ink/ink11.xml"/><Relationship Id="rId37" Type="http://schemas.openxmlformats.org/officeDocument/2006/relationships/image" Target="NULL"/><Relationship Id="rId40" Type="http://schemas.openxmlformats.org/officeDocument/2006/relationships/customXml" Target="../ink/ink15.xml"/><Relationship Id="rId45" Type="http://schemas.openxmlformats.org/officeDocument/2006/relationships/image" Target="NULL"/><Relationship Id="rId15" Type="http://schemas.openxmlformats.org/officeDocument/2006/relationships/image" Target="NULL"/><Relationship Id="rId23" Type="http://schemas.openxmlformats.org/officeDocument/2006/relationships/image" Target="NULL"/><Relationship Id="rId28" Type="http://schemas.openxmlformats.org/officeDocument/2006/relationships/image" Target="../media/image28.png"/><Relationship Id="rId36" Type="http://schemas.openxmlformats.org/officeDocument/2006/relationships/customXml" Target="../ink/ink13.xml"/><Relationship Id="rId49" Type="http://schemas.openxmlformats.org/officeDocument/2006/relationships/image" Target="../media/image30.emf"/><Relationship Id="rId19" Type="http://schemas.openxmlformats.org/officeDocument/2006/relationships/image" Target="NULL"/><Relationship Id="rId31" Type="http://schemas.openxmlformats.org/officeDocument/2006/relationships/customXml" Target="../ink/ink10.xml"/><Relationship Id="rId44" Type="http://schemas.openxmlformats.org/officeDocument/2006/relationships/customXml" Target="../ink/ink17.xml"/><Relationship Id="rId4" Type="http://schemas.openxmlformats.org/officeDocument/2006/relationships/customXml" Target="../ink/ink1.xml"/><Relationship Id="rId14" Type="http://schemas.openxmlformats.org/officeDocument/2006/relationships/customXml" Target="../ink/ink2.xml"/><Relationship Id="rId22" Type="http://schemas.openxmlformats.org/officeDocument/2006/relationships/customXml" Target="../ink/ink6.xml"/><Relationship Id="rId27" Type="http://schemas.openxmlformats.org/officeDocument/2006/relationships/image" Target="NULL"/><Relationship Id="rId30" Type="http://schemas.openxmlformats.org/officeDocument/2006/relationships/image" Target="NULL"/><Relationship Id="rId35" Type="http://schemas.openxmlformats.org/officeDocument/2006/relationships/image" Target="NULL"/><Relationship Id="rId43" Type="http://schemas.openxmlformats.org/officeDocument/2006/relationships/image" Target="NULL"/><Relationship Id="rId48" Type="http://schemas.openxmlformats.org/officeDocument/2006/relationships/image" Target="../media/image29.png"/><Relationship Id="rId51" Type="http://schemas.openxmlformats.org/officeDocument/2006/relationships/image" Target="../media/image32.png"/><Relationship Id="rId3" Type="http://schemas.openxmlformats.org/officeDocument/2006/relationships/image" Target="../media/image27.png"/><Relationship Id="rId17" Type="http://schemas.openxmlformats.org/officeDocument/2006/relationships/image" Target="NULL"/><Relationship Id="rId25" Type="http://schemas.openxmlformats.org/officeDocument/2006/relationships/image" Target="NULL"/><Relationship Id="rId33" Type="http://schemas.openxmlformats.org/officeDocument/2006/relationships/image" Target="NULL"/><Relationship Id="rId38" Type="http://schemas.openxmlformats.org/officeDocument/2006/relationships/customXml" Target="../ink/ink14.xml"/><Relationship Id="rId46" Type="http://schemas.openxmlformats.org/officeDocument/2006/relationships/customXml" Target="../ink/ink18.xml"/></Relationships>
</file>

<file path=ppt/slides/_rels/slide33.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4.png"/><Relationship Id="rId7" Type="http://schemas.openxmlformats.org/officeDocument/2006/relationships/image" Target="../media/image37.jpeg"/><Relationship Id="rId2" Type="http://schemas.openxmlformats.org/officeDocument/2006/relationships/image" Target="../media/image33.emf"/><Relationship Id="rId1" Type="http://schemas.openxmlformats.org/officeDocument/2006/relationships/slideLayout" Target="../slideLayouts/slideLayout27.xml"/><Relationship Id="rId6" Type="http://schemas.openxmlformats.org/officeDocument/2006/relationships/image" Target="../media/image36.jpeg"/><Relationship Id="rId5" Type="http://schemas.openxmlformats.org/officeDocument/2006/relationships/image" Target="../media/image35.png"/><Relationship Id="rId4" Type="http://schemas.microsoft.com/office/2007/relationships/hdphoto" Target="../media/hdphoto1.wdp"/><Relationship Id="rId9" Type="http://schemas.openxmlformats.org/officeDocument/2006/relationships/image" Target="../media/image39.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5EB4B6-E555-88FE-235F-7D902C3F7509}"/>
              </a:ext>
            </a:extLst>
          </p:cNvPr>
          <p:cNvSpPr>
            <a:spLocks noGrp="1"/>
          </p:cNvSpPr>
          <p:nvPr>
            <p:ph type="ctrTitle"/>
          </p:nvPr>
        </p:nvSpPr>
        <p:spPr>
          <a:xfrm>
            <a:off x="1524000" y="569047"/>
            <a:ext cx="9144000" cy="2387600"/>
          </a:xfrm>
        </p:spPr>
        <p:txBody>
          <a:bodyPr>
            <a:normAutofit fontScale="90000"/>
          </a:bodyPr>
          <a:lstStyle/>
          <a:p>
            <a:r>
              <a:rPr lang="en-US" b="1" dirty="0">
                <a:solidFill>
                  <a:srgbClr val="0070C0"/>
                </a:solidFill>
                <a:latin typeface="Segoe UI" panose="020B0502040204020203" pitchFamily="34" charset="0"/>
                <a:cs typeface="Segoe UI" panose="020B0502040204020203" pitchFamily="34" charset="0"/>
              </a:rPr>
              <a:t>Supporting and measuring healthy life for dairy cows</a:t>
            </a:r>
          </a:p>
        </p:txBody>
      </p:sp>
      <p:sp>
        <p:nvSpPr>
          <p:cNvPr id="5" name="Subtitle 4">
            <a:extLst>
              <a:ext uri="{FF2B5EF4-FFF2-40B4-BE49-F238E27FC236}">
                <a16:creationId xmlns:a16="http://schemas.microsoft.com/office/drawing/2014/main" id="{1A8268EB-E3F8-8B61-869A-85D51DFA8AF5}"/>
              </a:ext>
            </a:extLst>
          </p:cNvPr>
          <p:cNvSpPr>
            <a:spLocks noGrp="1"/>
          </p:cNvSpPr>
          <p:nvPr>
            <p:ph type="subTitle" idx="1"/>
          </p:nvPr>
        </p:nvSpPr>
        <p:spPr/>
        <p:txBody>
          <a:bodyPr/>
          <a:lstStyle/>
          <a:p>
            <a:r>
              <a:rPr lang="en-US" dirty="0">
                <a:latin typeface="Segoe UI" panose="020B0502040204020203" pitchFamily="34" charset="0"/>
                <a:cs typeface="Segoe UI" panose="020B0502040204020203" pitchFamily="34" charset="0"/>
              </a:rPr>
              <a:t>Stephen LeBlanc</a:t>
            </a:r>
          </a:p>
        </p:txBody>
      </p:sp>
      <p:pic>
        <p:nvPicPr>
          <p:cNvPr id="6" name="Picture 5">
            <a:extLst>
              <a:ext uri="{FF2B5EF4-FFF2-40B4-BE49-F238E27FC236}">
                <a16:creationId xmlns:a16="http://schemas.microsoft.com/office/drawing/2014/main" id="{CF5C3D29-4402-BA48-A420-BB6940C1E06E}"/>
              </a:ext>
            </a:extLst>
          </p:cNvPr>
          <p:cNvPicPr>
            <a:picLocks noChangeAspect="1"/>
          </p:cNvPicPr>
          <p:nvPr/>
        </p:nvPicPr>
        <p:blipFill>
          <a:blip r:embed="rId2"/>
          <a:stretch>
            <a:fillRect/>
          </a:stretch>
        </p:blipFill>
        <p:spPr>
          <a:xfrm>
            <a:off x="4218261" y="4027141"/>
            <a:ext cx="3938357" cy="2261812"/>
          </a:xfrm>
          <a:prstGeom prst="rect">
            <a:avLst/>
          </a:prstGeom>
        </p:spPr>
      </p:pic>
    </p:spTree>
    <p:extLst>
      <p:ext uri="{BB962C8B-B14F-4D97-AF65-F5344CB8AC3E}">
        <p14:creationId xmlns:p14="http://schemas.microsoft.com/office/powerpoint/2010/main" val="2385319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746E4-1E6B-04A0-A496-25BA14D86253}"/>
              </a:ext>
            </a:extLst>
          </p:cNvPr>
          <p:cNvSpPr>
            <a:spLocks noGrp="1"/>
          </p:cNvSpPr>
          <p:nvPr>
            <p:ph type="title"/>
          </p:nvPr>
        </p:nvSpPr>
        <p:spPr/>
        <p:txBody>
          <a:bodyPr/>
          <a:lstStyle/>
          <a:p>
            <a:r>
              <a:rPr lang="en-US" b="1" dirty="0">
                <a:solidFill>
                  <a:srgbClr val="0070C0"/>
                </a:solidFill>
                <a:latin typeface="Segoe UI" panose="020B0502040204020203" pitchFamily="34" charset="0"/>
                <a:cs typeface="Segoe UI" panose="020B0502040204020203" pitchFamily="34" charset="0"/>
              </a:rPr>
              <a:t>Career enders</a:t>
            </a:r>
          </a:p>
        </p:txBody>
      </p:sp>
      <p:sp>
        <p:nvSpPr>
          <p:cNvPr id="3" name="Content Placeholder 2">
            <a:extLst>
              <a:ext uri="{FF2B5EF4-FFF2-40B4-BE49-F238E27FC236}">
                <a16:creationId xmlns:a16="http://schemas.microsoft.com/office/drawing/2014/main" id="{604C4585-A714-B4B7-B619-815B45EE793B}"/>
              </a:ext>
            </a:extLst>
          </p:cNvPr>
          <p:cNvSpPr>
            <a:spLocks noGrp="1"/>
          </p:cNvSpPr>
          <p:nvPr>
            <p:ph idx="1"/>
          </p:nvPr>
        </p:nvSpPr>
        <p:spPr/>
        <p:txBody>
          <a:bodyPr/>
          <a:lstStyle/>
          <a:p>
            <a:r>
              <a:rPr lang="en-US" dirty="0">
                <a:latin typeface="Segoe UI" panose="020B0502040204020203" pitchFamily="34" charset="0"/>
                <a:cs typeface="Segoe UI" panose="020B0502040204020203" pitchFamily="34" charset="0"/>
              </a:rPr>
              <a:t>Non-pregnancy</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Low milk</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Chronic mastitis/high SCC</a:t>
            </a:r>
          </a:p>
          <a:p>
            <a:r>
              <a:rPr lang="en-US" dirty="0">
                <a:latin typeface="Segoe UI" panose="020B0502040204020203" pitchFamily="34" charset="0"/>
                <a:cs typeface="Segoe UI" panose="020B0502040204020203" pitchFamily="34" charset="0"/>
              </a:rPr>
              <a:t>Chronic lameness</a:t>
            </a:r>
          </a:p>
        </p:txBody>
      </p:sp>
    </p:spTree>
    <p:extLst>
      <p:ext uri="{BB962C8B-B14F-4D97-AF65-F5344CB8AC3E}">
        <p14:creationId xmlns:p14="http://schemas.microsoft.com/office/powerpoint/2010/main" val="550424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746E4-1E6B-04A0-A496-25BA14D86253}"/>
              </a:ext>
            </a:extLst>
          </p:cNvPr>
          <p:cNvSpPr>
            <a:spLocks noGrp="1"/>
          </p:cNvSpPr>
          <p:nvPr>
            <p:ph type="title"/>
          </p:nvPr>
        </p:nvSpPr>
        <p:spPr/>
        <p:txBody>
          <a:bodyPr/>
          <a:lstStyle/>
          <a:p>
            <a:r>
              <a:rPr lang="en-US" b="1" dirty="0">
                <a:solidFill>
                  <a:srgbClr val="0070C0"/>
                </a:solidFill>
                <a:latin typeface="Segoe UI" panose="020B0502040204020203" pitchFamily="34" charset="0"/>
                <a:cs typeface="Segoe UI" panose="020B0502040204020203" pitchFamily="34" charset="0"/>
              </a:rPr>
              <a:t>Premises</a:t>
            </a:r>
          </a:p>
        </p:txBody>
      </p:sp>
      <p:sp>
        <p:nvSpPr>
          <p:cNvPr id="3" name="Content Placeholder 2">
            <a:extLst>
              <a:ext uri="{FF2B5EF4-FFF2-40B4-BE49-F238E27FC236}">
                <a16:creationId xmlns:a16="http://schemas.microsoft.com/office/drawing/2014/main" id="{604C4585-A714-B4B7-B619-815B45EE793B}"/>
              </a:ext>
            </a:extLst>
          </p:cNvPr>
          <p:cNvSpPr>
            <a:spLocks noGrp="1"/>
          </p:cNvSpPr>
          <p:nvPr>
            <p:ph idx="1"/>
          </p:nvPr>
        </p:nvSpPr>
        <p:spPr/>
        <p:txBody>
          <a:bodyPr/>
          <a:lstStyle/>
          <a:p>
            <a:r>
              <a:rPr lang="en-US" dirty="0">
                <a:latin typeface="Segoe UI" panose="020B0502040204020203" pitchFamily="34" charset="0"/>
                <a:cs typeface="Segoe UI" panose="020B0502040204020203" pitchFamily="34" charset="0"/>
              </a:rPr>
              <a:t>Culling is an economic decision*. Sell a cow when her net present value is &lt; an available replacement animal</a:t>
            </a:r>
          </a:p>
          <a:p>
            <a:pPr lvl="1"/>
            <a:r>
              <a:rPr lang="en-US" dirty="0">
                <a:latin typeface="Segoe UI" panose="020B0502040204020203" pitchFamily="34" charset="0"/>
                <a:cs typeface="Segoe UI" panose="020B0502040204020203" pitchFamily="34" charset="0"/>
              </a:rPr>
              <a:t>* Or a decision to override economic rationale</a:t>
            </a:r>
          </a:p>
          <a:p>
            <a:pPr lvl="1"/>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Poor health will reduce productive lifespan, but longevity is a poor measure of health or welfare</a:t>
            </a:r>
          </a:p>
          <a:p>
            <a:r>
              <a:rPr lang="en-US" dirty="0">
                <a:latin typeface="Segoe UI" panose="020B0502040204020203" pitchFamily="34" charset="0"/>
                <a:cs typeface="Segoe UI" panose="020B0502040204020203" pitchFamily="34" charset="0"/>
              </a:rPr>
              <a:t>Ethics and social license require quality of life for cows, not quantity</a:t>
            </a:r>
          </a:p>
          <a:p>
            <a:r>
              <a:rPr lang="en-US" dirty="0">
                <a:latin typeface="Segoe UI" panose="020B0502040204020203" pitchFamily="34" charset="0"/>
                <a:cs typeface="Segoe UI" panose="020B0502040204020203" pitchFamily="34" charset="0"/>
              </a:rPr>
              <a:t>‘Metabolic athletes’ live demanding, not distressed lives</a:t>
            </a:r>
          </a:p>
        </p:txBody>
      </p:sp>
    </p:spTree>
    <p:extLst>
      <p:ext uri="{BB962C8B-B14F-4D97-AF65-F5344CB8AC3E}">
        <p14:creationId xmlns:p14="http://schemas.microsoft.com/office/powerpoint/2010/main" val="1718425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746E4-1E6B-04A0-A496-25BA14D86253}"/>
              </a:ext>
            </a:extLst>
          </p:cNvPr>
          <p:cNvSpPr>
            <a:spLocks noGrp="1"/>
          </p:cNvSpPr>
          <p:nvPr>
            <p:ph type="title"/>
          </p:nvPr>
        </p:nvSpPr>
        <p:spPr/>
        <p:txBody>
          <a:bodyPr/>
          <a:lstStyle/>
          <a:p>
            <a:endParaRPr lang="en-US" b="1" dirty="0">
              <a:solidFill>
                <a:srgbClr val="0070C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604C4585-A714-B4B7-B619-815B45EE793B}"/>
              </a:ext>
            </a:extLst>
          </p:cNvPr>
          <p:cNvSpPr>
            <a:spLocks noGrp="1"/>
          </p:cNvSpPr>
          <p:nvPr>
            <p:ph idx="1"/>
          </p:nvPr>
        </p:nvSpPr>
        <p:spPr/>
        <p:txBody>
          <a:bodyPr>
            <a:normAutofit/>
          </a:bodyPr>
          <a:lstStyle/>
          <a:p>
            <a:r>
              <a:rPr lang="en-US" sz="4400" dirty="0">
                <a:latin typeface="Segoe UI" panose="020B0502040204020203" pitchFamily="34" charset="0"/>
                <a:cs typeface="Segoe UI" panose="020B0502040204020203" pitchFamily="34" charset="0"/>
              </a:rPr>
              <a:t>Do you have ≥90 </a:t>
            </a:r>
            <a:r>
              <a:rPr lang="en-US" sz="4400" dirty="0" err="1">
                <a:latin typeface="Segoe UI" panose="020B0502040204020203" pitchFamily="34" charset="0"/>
                <a:cs typeface="Segoe UI" panose="020B0502040204020203" pitchFamily="34" charset="0"/>
              </a:rPr>
              <a:t>lb</a:t>
            </a:r>
            <a:r>
              <a:rPr lang="en-US" sz="4400" dirty="0">
                <a:latin typeface="Segoe UI" panose="020B0502040204020203" pitchFamily="34" charset="0"/>
                <a:cs typeface="Segoe UI" panose="020B0502040204020203" pitchFamily="34" charset="0"/>
              </a:rPr>
              <a:t> tank average?</a:t>
            </a:r>
          </a:p>
        </p:txBody>
      </p:sp>
    </p:spTree>
    <p:extLst>
      <p:ext uri="{BB962C8B-B14F-4D97-AF65-F5344CB8AC3E}">
        <p14:creationId xmlns:p14="http://schemas.microsoft.com/office/powerpoint/2010/main" val="3159832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746E4-1E6B-04A0-A496-25BA14D86253}"/>
              </a:ext>
            </a:extLst>
          </p:cNvPr>
          <p:cNvSpPr>
            <a:spLocks noGrp="1"/>
          </p:cNvSpPr>
          <p:nvPr>
            <p:ph type="title"/>
          </p:nvPr>
        </p:nvSpPr>
        <p:spPr/>
        <p:txBody>
          <a:bodyPr/>
          <a:lstStyle/>
          <a:p>
            <a:endParaRPr lang="en-US" b="1" dirty="0">
              <a:solidFill>
                <a:srgbClr val="0070C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604C4585-A714-B4B7-B619-815B45EE793B}"/>
              </a:ext>
            </a:extLst>
          </p:cNvPr>
          <p:cNvSpPr>
            <a:spLocks noGrp="1"/>
          </p:cNvSpPr>
          <p:nvPr>
            <p:ph idx="1"/>
          </p:nvPr>
        </p:nvSpPr>
        <p:spPr/>
        <p:txBody>
          <a:bodyPr>
            <a:normAutofit/>
          </a:bodyPr>
          <a:lstStyle/>
          <a:p>
            <a:r>
              <a:rPr lang="en-US" sz="4400" dirty="0">
                <a:latin typeface="Segoe UI" panose="020B0502040204020203" pitchFamily="34" charset="0"/>
                <a:cs typeface="Segoe UI" panose="020B0502040204020203" pitchFamily="34" charset="0"/>
              </a:rPr>
              <a:t>Do you have ≥90 </a:t>
            </a:r>
            <a:r>
              <a:rPr lang="en-US" sz="4400" dirty="0" err="1">
                <a:latin typeface="Segoe UI" panose="020B0502040204020203" pitchFamily="34" charset="0"/>
                <a:cs typeface="Segoe UI" panose="020B0502040204020203" pitchFamily="34" charset="0"/>
              </a:rPr>
              <a:t>lb</a:t>
            </a:r>
            <a:r>
              <a:rPr lang="en-US" sz="4400" dirty="0">
                <a:latin typeface="Segoe UI" panose="020B0502040204020203" pitchFamily="34" charset="0"/>
                <a:cs typeface="Segoe UI" panose="020B0502040204020203" pitchFamily="34" charset="0"/>
              </a:rPr>
              <a:t> tank average </a:t>
            </a:r>
            <a:r>
              <a:rPr lang="en-US" sz="4400" u="sng" dirty="0">
                <a:latin typeface="Segoe UI" panose="020B0502040204020203" pitchFamily="34" charset="0"/>
                <a:cs typeface="Segoe UI" panose="020B0502040204020203" pitchFamily="34" charset="0"/>
              </a:rPr>
              <a:t>and</a:t>
            </a:r>
            <a:r>
              <a:rPr lang="en-US" sz="4400" dirty="0">
                <a:latin typeface="Segoe UI" panose="020B0502040204020203" pitchFamily="34" charset="0"/>
                <a:cs typeface="Segoe UI" panose="020B0502040204020203" pitchFamily="34" charset="0"/>
              </a:rPr>
              <a:t> consistently &lt; 20% annual culling?</a:t>
            </a:r>
          </a:p>
        </p:txBody>
      </p:sp>
    </p:spTree>
    <p:extLst>
      <p:ext uri="{BB962C8B-B14F-4D97-AF65-F5344CB8AC3E}">
        <p14:creationId xmlns:p14="http://schemas.microsoft.com/office/powerpoint/2010/main" val="299418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746E4-1E6B-04A0-A496-25BA14D86253}"/>
              </a:ext>
            </a:extLst>
          </p:cNvPr>
          <p:cNvSpPr>
            <a:spLocks noGrp="1"/>
          </p:cNvSpPr>
          <p:nvPr>
            <p:ph type="title"/>
          </p:nvPr>
        </p:nvSpPr>
        <p:spPr/>
        <p:txBody>
          <a:bodyPr/>
          <a:lstStyle/>
          <a:p>
            <a:endParaRPr lang="en-US" b="1" dirty="0">
              <a:solidFill>
                <a:srgbClr val="0070C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604C4585-A714-B4B7-B619-815B45EE793B}"/>
              </a:ext>
            </a:extLst>
          </p:cNvPr>
          <p:cNvSpPr>
            <a:spLocks noGrp="1"/>
          </p:cNvSpPr>
          <p:nvPr>
            <p:ph idx="1"/>
          </p:nvPr>
        </p:nvSpPr>
        <p:spPr/>
        <p:txBody>
          <a:bodyPr>
            <a:normAutofit/>
          </a:bodyPr>
          <a:lstStyle/>
          <a:p>
            <a:r>
              <a:rPr lang="en-US" sz="3600" dirty="0">
                <a:latin typeface="Segoe UI" panose="020B0502040204020203" pitchFamily="34" charset="0"/>
                <a:cs typeface="Segoe UI" panose="020B0502040204020203" pitchFamily="34" charset="0"/>
              </a:rPr>
              <a:t>Do you have ≥ 90 </a:t>
            </a:r>
            <a:r>
              <a:rPr lang="en-US" sz="3600" dirty="0" err="1">
                <a:latin typeface="Segoe UI" panose="020B0502040204020203" pitchFamily="34" charset="0"/>
                <a:cs typeface="Segoe UI" panose="020B0502040204020203" pitchFamily="34" charset="0"/>
              </a:rPr>
              <a:t>lb</a:t>
            </a:r>
            <a:r>
              <a:rPr lang="en-US" sz="3600" dirty="0">
                <a:latin typeface="Segoe UI" panose="020B0502040204020203" pitchFamily="34" charset="0"/>
                <a:cs typeface="Segoe UI" panose="020B0502040204020203" pitchFamily="34" charset="0"/>
              </a:rPr>
              <a:t> tank average </a:t>
            </a:r>
            <a:r>
              <a:rPr lang="en-US" sz="3600" u="sng" dirty="0">
                <a:latin typeface="Segoe UI" panose="020B0502040204020203" pitchFamily="34" charset="0"/>
                <a:cs typeface="Segoe UI" panose="020B0502040204020203" pitchFamily="34" charset="0"/>
              </a:rPr>
              <a:t>and</a:t>
            </a:r>
            <a:r>
              <a:rPr lang="en-US" sz="3600" dirty="0">
                <a:latin typeface="Segoe UI" panose="020B0502040204020203" pitchFamily="34" charset="0"/>
                <a:cs typeface="Segoe UI" panose="020B0502040204020203" pitchFamily="34" charset="0"/>
              </a:rPr>
              <a:t> consistently 20% annual culling?</a:t>
            </a:r>
          </a:p>
          <a:p>
            <a:r>
              <a:rPr lang="en-US" sz="3600" dirty="0">
                <a:latin typeface="Segoe UI" panose="020B0502040204020203" pitchFamily="34" charset="0"/>
                <a:cs typeface="Segoe UI" panose="020B0502040204020203" pitchFamily="34" charset="0"/>
              </a:rPr>
              <a:t>If not, is it because</a:t>
            </a:r>
          </a:p>
          <a:p>
            <a:pPr marL="914400" lvl="1" indent="-457200">
              <a:buFont typeface="+mj-lt"/>
              <a:buAutoNum type="alphaLcParenR"/>
            </a:pPr>
            <a:r>
              <a:rPr lang="en-US" sz="3200" dirty="0">
                <a:latin typeface="Segoe UI" panose="020B0502040204020203" pitchFamily="34" charset="0"/>
                <a:cs typeface="Segoe UI" panose="020B0502040204020203" pitchFamily="34" charset="0"/>
              </a:rPr>
              <a:t>high production is the result of “pushing” cows with the collateral damage of “breaking” cows</a:t>
            </a:r>
          </a:p>
        </p:txBody>
      </p:sp>
    </p:spTree>
    <p:extLst>
      <p:ext uri="{BB962C8B-B14F-4D97-AF65-F5344CB8AC3E}">
        <p14:creationId xmlns:p14="http://schemas.microsoft.com/office/powerpoint/2010/main" val="3354679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E947A-8845-ADFC-5BF5-5E539FB9E2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EF352C-7D61-9B9E-9C14-6DCCC0B5A799}"/>
              </a:ext>
            </a:extLst>
          </p:cNvPr>
          <p:cNvSpPr>
            <a:spLocks noGrp="1"/>
          </p:cNvSpPr>
          <p:nvPr>
            <p:ph type="title"/>
          </p:nvPr>
        </p:nvSpPr>
        <p:spPr/>
        <p:txBody>
          <a:bodyPr/>
          <a:lstStyle/>
          <a:p>
            <a:endParaRPr lang="en-US" b="1" dirty="0">
              <a:solidFill>
                <a:srgbClr val="0070C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D2497BC9-169D-D256-D390-535B6B3230D1}"/>
              </a:ext>
            </a:extLst>
          </p:cNvPr>
          <p:cNvSpPr>
            <a:spLocks noGrp="1"/>
          </p:cNvSpPr>
          <p:nvPr>
            <p:ph idx="1"/>
          </p:nvPr>
        </p:nvSpPr>
        <p:spPr/>
        <p:txBody>
          <a:bodyPr>
            <a:normAutofit lnSpcReduction="10000"/>
          </a:bodyPr>
          <a:lstStyle/>
          <a:p>
            <a:r>
              <a:rPr lang="en-US" sz="3600" dirty="0">
                <a:latin typeface="Segoe UI" panose="020B0502040204020203" pitchFamily="34" charset="0"/>
                <a:cs typeface="Segoe UI" panose="020B0502040204020203" pitchFamily="34" charset="0"/>
              </a:rPr>
              <a:t>Do you have ≥ 90 </a:t>
            </a:r>
            <a:r>
              <a:rPr lang="en-US" sz="3600" dirty="0" err="1">
                <a:latin typeface="Segoe UI" panose="020B0502040204020203" pitchFamily="34" charset="0"/>
                <a:cs typeface="Segoe UI" panose="020B0502040204020203" pitchFamily="34" charset="0"/>
              </a:rPr>
              <a:t>lb</a:t>
            </a:r>
            <a:r>
              <a:rPr lang="en-US" sz="3600" dirty="0">
                <a:latin typeface="Segoe UI" panose="020B0502040204020203" pitchFamily="34" charset="0"/>
                <a:cs typeface="Segoe UI" panose="020B0502040204020203" pitchFamily="34" charset="0"/>
              </a:rPr>
              <a:t> tank average </a:t>
            </a:r>
            <a:r>
              <a:rPr lang="en-US" sz="3600" u="sng" dirty="0">
                <a:latin typeface="Segoe UI" panose="020B0502040204020203" pitchFamily="34" charset="0"/>
                <a:cs typeface="Segoe UI" panose="020B0502040204020203" pitchFamily="34" charset="0"/>
              </a:rPr>
              <a:t>and</a:t>
            </a:r>
            <a:r>
              <a:rPr lang="en-US" sz="3600" dirty="0">
                <a:latin typeface="Segoe UI" panose="020B0502040204020203" pitchFamily="34" charset="0"/>
                <a:cs typeface="Segoe UI" panose="020B0502040204020203" pitchFamily="34" charset="0"/>
              </a:rPr>
              <a:t> consistently 20% annual culling?</a:t>
            </a:r>
          </a:p>
          <a:p>
            <a:r>
              <a:rPr lang="en-US" sz="3600" dirty="0">
                <a:latin typeface="Segoe UI" panose="020B0502040204020203" pitchFamily="34" charset="0"/>
                <a:cs typeface="Segoe UI" panose="020B0502040204020203" pitchFamily="34" charset="0"/>
              </a:rPr>
              <a:t>If not, is it because</a:t>
            </a:r>
          </a:p>
          <a:p>
            <a:pPr marL="914400" lvl="1" indent="-457200">
              <a:buFont typeface="+mj-lt"/>
              <a:buAutoNum type="alphaLcParenR"/>
            </a:pPr>
            <a:r>
              <a:rPr lang="en-US" sz="3200" dirty="0">
                <a:latin typeface="Segoe UI" panose="020B0502040204020203" pitchFamily="34" charset="0"/>
                <a:cs typeface="Segoe UI" panose="020B0502040204020203" pitchFamily="34" charset="0"/>
              </a:rPr>
              <a:t>high production is the result of “pushing” cows with the collateral damage of “breaking” cows</a:t>
            </a:r>
          </a:p>
          <a:p>
            <a:pPr marL="914400" lvl="1" indent="-457200">
              <a:buFont typeface="+mj-lt"/>
              <a:buAutoNum type="alphaLcParenR"/>
            </a:pPr>
            <a:endParaRPr lang="en-US" sz="3200" dirty="0">
              <a:latin typeface="Segoe UI" panose="020B0502040204020203" pitchFamily="34" charset="0"/>
              <a:cs typeface="Segoe UI" panose="020B0502040204020203" pitchFamily="34" charset="0"/>
            </a:endParaRPr>
          </a:p>
          <a:p>
            <a:pPr marL="914400" lvl="1" indent="-457200">
              <a:buFont typeface="+mj-lt"/>
              <a:buAutoNum type="alphaLcParenR"/>
            </a:pPr>
            <a:r>
              <a:rPr lang="en-US" sz="3200" dirty="0">
                <a:latin typeface="Segoe UI" panose="020B0502040204020203" pitchFamily="34" charset="0"/>
                <a:cs typeface="Segoe UI" panose="020B0502040204020203" pitchFamily="34" charset="0"/>
              </a:rPr>
              <a:t>A supply of (on average) genetically superior heifers increases selection pressure for production and health</a:t>
            </a:r>
          </a:p>
        </p:txBody>
      </p:sp>
    </p:spTree>
    <p:extLst>
      <p:ext uri="{BB962C8B-B14F-4D97-AF65-F5344CB8AC3E}">
        <p14:creationId xmlns:p14="http://schemas.microsoft.com/office/powerpoint/2010/main" val="1463769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AA45-E832-A1BB-0FD0-A19A84933F10}"/>
              </a:ext>
            </a:extLst>
          </p:cNvPr>
          <p:cNvSpPr>
            <a:spLocks noGrp="1"/>
          </p:cNvSpPr>
          <p:nvPr>
            <p:ph type="title"/>
          </p:nvPr>
        </p:nvSpPr>
        <p:spPr/>
        <p:txBody>
          <a:bodyPr/>
          <a:lstStyle/>
          <a:p>
            <a:r>
              <a:rPr lang="en-US" b="1" dirty="0">
                <a:solidFill>
                  <a:srgbClr val="0070C0"/>
                </a:solidFill>
                <a:latin typeface="Segoe UI" panose="020B0502040204020203" pitchFamily="34" charset="0"/>
                <a:cs typeface="Segoe UI" panose="020B0502040204020203" pitchFamily="34" charset="0"/>
              </a:rPr>
              <a:t>Classical associations</a:t>
            </a:r>
          </a:p>
        </p:txBody>
      </p:sp>
      <p:pic>
        <p:nvPicPr>
          <p:cNvPr id="5" name="Picture 4">
            <a:extLst>
              <a:ext uri="{FF2B5EF4-FFF2-40B4-BE49-F238E27FC236}">
                <a16:creationId xmlns:a16="http://schemas.microsoft.com/office/drawing/2014/main" id="{5C864199-F37C-6559-E48C-42B44B90CD9D}"/>
              </a:ext>
            </a:extLst>
          </p:cNvPr>
          <p:cNvPicPr>
            <a:picLocks noChangeAspect="1"/>
          </p:cNvPicPr>
          <p:nvPr/>
        </p:nvPicPr>
        <p:blipFill>
          <a:blip r:embed="rId2"/>
          <a:stretch>
            <a:fillRect/>
          </a:stretch>
        </p:blipFill>
        <p:spPr>
          <a:xfrm>
            <a:off x="1149124" y="1429971"/>
            <a:ext cx="9199421" cy="5213006"/>
          </a:xfrm>
          <a:prstGeom prst="rect">
            <a:avLst/>
          </a:prstGeom>
          <a:ln>
            <a:solidFill>
              <a:schemeClr val="tx1"/>
            </a:solidFill>
          </a:ln>
        </p:spPr>
      </p:pic>
    </p:spTree>
    <p:extLst>
      <p:ext uri="{BB962C8B-B14F-4D97-AF65-F5344CB8AC3E}">
        <p14:creationId xmlns:p14="http://schemas.microsoft.com/office/powerpoint/2010/main" val="817829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647CB-0711-EF62-510D-499413B7A4C7}"/>
              </a:ext>
            </a:extLst>
          </p:cNvPr>
          <p:cNvSpPr>
            <a:spLocks noGrp="1"/>
          </p:cNvSpPr>
          <p:nvPr>
            <p:ph type="title"/>
          </p:nvPr>
        </p:nvSpPr>
        <p:spPr/>
        <p:txBody>
          <a:bodyPr>
            <a:normAutofit/>
          </a:bodyPr>
          <a:lstStyle/>
          <a:p>
            <a:r>
              <a:rPr lang="en-US" b="1" dirty="0">
                <a:solidFill>
                  <a:schemeClr val="accent5">
                    <a:lumMod val="75000"/>
                  </a:schemeClr>
                </a:solidFill>
                <a:latin typeface="Segoe UI" panose="020B0502040204020203" pitchFamily="34" charset="0"/>
                <a:cs typeface="Segoe UI" panose="020B0502040204020203" pitchFamily="34" charset="0"/>
              </a:rPr>
              <a:t>The relationship of health with survival is complex</a:t>
            </a:r>
          </a:p>
        </p:txBody>
      </p:sp>
      <p:sp>
        <p:nvSpPr>
          <p:cNvPr id="4" name="TextBox 3">
            <a:extLst>
              <a:ext uri="{FF2B5EF4-FFF2-40B4-BE49-F238E27FC236}">
                <a16:creationId xmlns:a16="http://schemas.microsoft.com/office/drawing/2014/main" id="{280993B7-534C-30FF-16B3-4EFAD4877703}"/>
              </a:ext>
            </a:extLst>
          </p:cNvPr>
          <p:cNvSpPr txBox="1"/>
          <p:nvPr/>
        </p:nvSpPr>
        <p:spPr>
          <a:xfrm>
            <a:off x="1221971" y="2109831"/>
            <a:ext cx="95571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Disease</a:t>
            </a:r>
          </a:p>
        </p:txBody>
      </p:sp>
      <p:sp>
        <p:nvSpPr>
          <p:cNvPr id="5" name="TextBox 4">
            <a:extLst>
              <a:ext uri="{FF2B5EF4-FFF2-40B4-BE49-F238E27FC236}">
                <a16:creationId xmlns:a16="http://schemas.microsoft.com/office/drawing/2014/main" id="{C1249915-A530-F975-A40B-BCD1CB13CFF0}"/>
              </a:ext>
            </a:extLst>
          </p:cNvPr>
          <p:cNvSpPr txBox="1"/>
          <p:nvPr/>
        </p:nvSpPr>
        <p:spPr>
          <a:xfrm>
            <a:off x="1221970" y="3164530"/>
            <a:ext cx="95571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Disease</a:t>
            </a:r>
          </a:p>
        </p:txBody>
      </p:sp>
      <p:sp>
        <p:nvSpPr>
          <p:cNvPr id="6" name="TextBox 5">
            <a:extLst>
              <a:ext uri="{FF2B5EF4-FFF2-40B4-BE49-F238E27FC236}">
                <a16:creationId xmlns:a16="http://schemas.microsoft.com/office/drawing/2014/main" id="{A6026ECB-22C1-A9F4-1118-75148AD04F35}"/>
              </a:ext>
            </a:extLst>
          </p:cNvPr>
          <p:cNvSpPr txBox="1"/>
          <p:nvPr/>
        </p:nvSpPr>
        <p:spPr>
          <a:xfrm>
            <a:off x="4286037" y="4061211"/>
            <a:ext cx="178145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Non-pregnancy</a:t>
            </a:r>
          </a:p>
        </p:txBody>
      </p:sp>
      <p:sp>
        <p:nvSpPr>
          <p:cNvPr id="7" name="TextBox 6">
            <a:extLst>
              <a:ext uri="{FF2B5EF4-FFF2-40B4-BE49-F238E27FC236}">
                <a16:creationId xmlns:a16="http://schemas.microsoft.com/office/drawing/2014/main" id="{477085DD-1C09-1920-6021-EDA0EEBFED46}"/>
              </a:ext>
            </a:extLst>
          </p:cNvPr>
          <p:cNvSpPr txBox="1"/>
          <p:nvPr/>
        </p:nvSpPr>
        <p:spPr>
          <a:xfrm>
            <a:off x="4312691" y="3164530"/>
            <a:ext cx="13644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sym typeface="Symbol" panose="05050102010706020507" pitchFamily="18" charset="2"/>
              </a:rPr>
              <a:t> </a:t>
            </a: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Milk yield</a:t>
            </a:r>
          </a:p>
        </p:txBody>
      </p:sp>
      <p:sp>
        <p:nvSpPr>
          <p:cNvPr id="8" name="TextBox 7">
            <a:extLst>
              <a:ext uri="{FF2B5EF4-FFF2-40B4-BE49-F238E27FC236}">
                <a16:creationId xmlns:a16="http://schemas.microsoft.com/office/drawing/2014/main" id="{0537FB7A-573B-049E-75B9-E8D74860D0E7}"/>
              </a:ext>
            </a:extLst>
          </p:cNvPr>
          <p:cNvSpPr txBox="1"/>
          <p:nvPr/>
        </p:nvSpPr>
        <p:spPr>
          <a:xfrm>
            <a:off x="8747760" y="3059668"/>
            <a:ext cx="89159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Culling</a:t>
            </a:r>
          </a:p>
        </p:txBody>
      </p:sp>
      <p:sp>
        <p:nvSpPr>
          <p:cNvPr id="9" name="TextBox 8">
            <a:extLst>
              <a:ext uri="{FF2B5EF4-FFF2-40B4-BE49-F238E27FC236}">
                <a16:creationId xmlns:a16="http://schemas.microsoft.com/office/drawing/2014/main" id="{B7FABFDD-11B7-0A55-2B90-547878AB8098}"/>
              </a:ext>
            </a:extLst>
          </p:cNvPr>
          <p:cNvSpPr txBox="1"/>
          <p:nvPr/>
        </p:nvSpPr>
        <p:spPr>
          <a:xfrm>
            <a:off x="3954088" y="2081754"/>
            <a:ext cx="7922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Death</a:t>
            </a:r>
          </a:p>
        </p:txBody>
      </p:sp>
      <p:sp>
        <p:nvSpPr>
          <p:cNvPr id="10" name="TextBox 9">
            <a:extLst>
              <a:ext uri="{FF2B5EF4-FFF2-40B4-BE49-F238E27FC236}">
                <a16:creationId xmlns:a16="http://schemas.microsoft.com/office/drawing/2014/main" id="{10BE278A-7F02-6604-329A-4BD5FEE90687}"/>
              </a:ext>
            </a:extLst>
          </p:cNvPr>
          <p:cNvSpPr txBox="1"/>
          <p:nvPr/>
        </p:nvSpPr>
        <p:spPr>
          <a:xfrm>
            <a:off x="1205091" y="5488943"/>
            <a:ext cx="95571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Disease</a:t>
            </a:r>
          </a:p>
        </p:txBody>
      </p:sp>
      <p:sp>
        <p:nvSpPr>
          <p:cNvPr id="13" name="TextBox 12">
            <a:extLst>
              <a:ext uri="{FF2B5EF4-FFF2-40B4-BE49-F238E27FC236}">
                <a16:creationId xmlns:a16="http://schemas.microsoft.com/office/drawing/2014/main" id="{065C3315-A2C2-8931-C1BF-7612C8FE0E2A}"/>
              </a:ext>
            </a:extLst>
          </p:cNvPr>
          <p:cNvSpPr txBox="1"/>
          <p:nvPr/>
        </p:nvSpPr>
        <p:spPr>
          <a:xfrm>
            <a:off x="1222977" y="4061211"/>
            <a:ext cx="95571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Disease</a:t>
            </a:r>
          </a:p>
        </p:txBody>
      </p:sp>
      <p:sp>
        <p:nvSpPr>
          <p:cNvPr id="14" name="TextBox 13">
            <a:extLst>
              <a:ext uri="{FF2B5EF4-FFF2-40B4-BE49-F238E27FC236}">
                <a16:creationId xmlns:a16="http://schemas.microsoft.com/office/drawing/2014/main" id="{FF36AF76-6170-DED6-AE9E-7F90C1CDC07B}"/>
              </a:ext>
            </a:extLst>
          </p:cNvPr>
          <p:cNvSpPr txBox="1"/>
          <p:nvPr/>
        </p:nvSpPr>
        <p:spPr>
          <a:xfrm>
            <a:off x="3081970" y="5685842"/>
            <a:ext cx="13644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sym typeface="Symbol" panose="05050102010706020507" pitchFamily="18" charset="2"/>
              </a:rPr>
              <a:t> </a:t>
            </a: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Milk yield</a:t>
            </a:r>
          </a:p>
        </p:txBody>
      </p:sp>
      <p:sp>
        <p:nvSpPr>
          <p:cNvPr id="15" name="TextBox 14">
            <a:extLst>
              <a:ext uri="{FF2B5EF4-FFF2-40B4-BE49-F238E27FC236}">
                <a16:creationId xmlns:a16="http://schemas.microsoft.com/office/drawing/2014/main" id="{BBD6187D-1329-58EE-D602-2C1233836A62}"/>
              </a:ext>
            </a:extLst>
          </p:cNvPr>
          <p:cNvSpPr txBox="1"/>
          <p:nvPr/>
        </p:nvSpPr>
        <p:spPr>
          <a:xfrm>
            <a:off x="8747759" y="4061211"/>
            <a:ext cx="89159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Culling</a:t>
            </a:r>
          </a:p>
        </p:txBody>
      </p:sp>
      <p:sp>
        <p:nvSpPr>
          <p:cNvPr id="16" name="TextBox 15">
            <a:extLst>
              <a:ext uri="{FF2B5EF4-FFF2-40B4-BE49-F238E27FC236}">
                <a16:creationId xmlns:a16="http://schemas.microsoft.com/office/drawing/2014/main" id="{8FABFA9A-9512-6F9E-ADB0-3B506BB9CF39}"/>
              </a:ext>
            </a:extLst>
          </p:cNvPr>
          <p:cNvSpPr txBox="1"/>
          <p:nvPr/>
        </p:nvSpPr>
        <p:spPr>
          <a:xfrm>
            <a:off x="5126460" y="4953086"/>
            <a:ext cx="178145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Non-pregnancy</a:t>
            </a:r>
          </a:p>
        </p:txBody>
      </p:sp>
      <p:sp>
        <p:nvSpPr>
          <p:cNvPr id="17" name="TextBox 16">
            <a:extLst>
              <a:ext uri="{FF2B5EF4-FFF2-40B4-BE49-F238E27FC236}">
                <a16:creationId xmlns:a16="http://schemas.microsoft.com/office/drawing/2014/main" id="{81AE1C2F-4DD6-EAC4-89CA-46DB05973FDE}"/>
              </a:ext>
            </a:extLst>
          </p:cNvPr>
          <p:cNvSpPr txBox="1"/>
          <p:nvPr/>
        </p:nvSpPr>
        <p:spPr>
          <a:xfrm>
            <a:off x="9193554" y="5464495"/>
            <a:ext cx="89159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Culling</a:t>
            </a:r>
          </a:p>
        </p:txBody>
      </p:sp>
      <p:cxnSp>
        <p:nvCxnSpPr>
          <p:cNvPr id="19" name="Straight Arrow Connector 18">
            <a:extLst>
              <a:ext uri="{FF2B5EF4-FFF2-40B4-BE49-F238E27FC236}">
                <a16:creationId xmlns:a16="http://schemas.microsoft.com/office/drawing/2014/main" id="{0EFEA1AF-8E3A-6C55-9BFE-930E0502FE1E}"/>
              </a:ext>
            </a:extLst>
          </p:cNvPr>
          <p:cNvCxnSpPr>
            <a:stCxn id="4" idx="3"/>
            <a:endCxn id="9" idx="1"/>
          </p:cNvCxnSpPr>
          <p:nvPr/>
        </p:nvCxnSpPr>
        <p:spPr>
          <a:xfrm flipV="1">
            <a:off x="2177682" y="2266420"/>
            <a:ext cx="1776406" cy="280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C837AE7-8BF8-A5FA-54BC-26CECB3E1151}"/>
              </a:ext>
            </a:extLst>
          </p:cNvPr>
          <p:cNvCxnSpPr/>
          <p:nvPr/>
        </p:nvCxnSpPr>
        <p:spPr>
          <a:xfrm flipV="1">
            <a:off x="2177682" y="3343762"/>
            <a:ext cx="1776406" cy="280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B0F0CEA-5E11-1998-729C-58598A909394}"/>
              </a:ext>
            </a:extLst>
          </p:cNvPr>
          <p:cNvCxnSpPr/>
          <p:nvPr/>
        </p:nvCxnSpPr>
        <p:spPr>
          <a:xfrm flipV="1">
            <a:off x="6359550" y="3315685"/>
            <a:ext cx="1776406" cy="280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10DF042-11BD-E534-CEC6-6A6EB91D0873}"/>
              </a:ext>
            </a:extLst>
          </p:cNvPr>
          <p:cNvCxnSpPr/>
          <p:nvPr/>
        </p:nvCxnSpPr>
        <p:spPr>
          <a:xfrm flipV="1">
            <a:off x="2344159" y="4264515"/>
            <a:ext cx="1776406" cy="280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61FB6C0-0085-16D6-AB4F-3C6772850C57}"/>
              </a:ext>
            </a:extLst>
          </p:cNvPr>
          <p:cNvCxnSpPr/>
          <p:nvPr/>
        </p:nvCxnSpPr>
        <p:spPr>
          <a:xfrm flipV="1">
            <a:off x="6359550" y="4278553"/>
            <a:ext cx="1776406" cy="280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Connector: Curved 26">
            <a:extLst>
              <a:ext uri="{FF2B5EF4-FFF2-40B4-BE49-F238E27FC236}">
                <a16:creationId xmlns:a16="http://schemas.microsoft.com/office/drawing/2014/main" id="{A0B6DDF3-654E-D5B8-EA90-E2194C6F841F}"/>
              </a:ext>
            </a:extLst>
          </p:cNvPr>
          <p:cNvCxnSpPr>
            <a:cxnSpLocks/>
            <a:stCxn id="10" idx="0"/>
            <a:endCxn id="16" idx="1"/>
          </p:cNvCxnSpPr>
          <p:nvPr/>
        </p:nvCxnSpPr>
        <p:spPr>
          <a:xfrm rot="5400000" flipH="1" flipV="1">
            <a:off x="3229108" y="3591592"/>
            <a:ext cx="351191" cy="3443513"/>
          </a:xfrm>
          <a:prstGeom prst="curvedConnector2">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2" name="Connector: Curved 31">
            <a:extLst>
              <a:ext uri="{FF2B5EF4-FFF2-40B4-BE49-F238E27FC236}">
                <a16:creationId xmlns:a16="http://schemas.microsoft.com/office/drawing/2014/main" id="{669ED6F3-F494-4372-C03D-FE63F38A418E}"/>
              </a:ext>
            </a:extLst>
          </p:cNvPr>
          <p:cNvCxnSpPr>
            <a:cxnSpLocks/>
            <a:endCxn id="14" idx="1"/>
          </p:cNvCxnSpPr>
          <p:nvPr/>
        </p:nvCxnSpPr>
        <p:spPr>
          <a:xfrm>
            <a:off x="2271035" y="5685841"/>
            <a:ext cx="810935" cy="184667"/>
          </a:xfrm>
          <a:prstGeom prst="curved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E293E9F3-AC43-C83F-978E-840A1809B428}"/>
              </a:ext>
            </a:extLst>
          </p:cNvPr>
          <p:cNvCxnSpPr>
            <a:cxnSpLocks/>
            <a:stCxn id="14" idx="3"/>
            <a:endCxn id="17" idx="1"/>
          </p:cNvCxnSpPr>
          <p:nvPr/>
        </p:nvCxnSpPr>
        <p:spPr>
          <a:xfrm flipV="1">
            <a:off x="4446446" y="5649161"/>
            <a:ext cx="4747108" cy="221347"/>
          </a:xfrm>
          <a:prstGeom prst="curved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9" name="Connector: Curved 38">
            <a:extLst>
              <a:ext uri="{FF2B5EF4-FFF2-40B4-BE49-F238E27FC236}">
                <a16:creationId xmlns:a16="http://schemas.microsoft.com/office/drawing/2014/main" id="{C24C1CD3-8DB8-07E0-4CA0-71453B3D37B8}"/>
              </a:ext>
            </a:extLst>
          </p:cNvPr>
          <p:cNvCxnSpPr>
            <a:stCxn id="16" idx="3"/>
            <a:endCxn id="17" idx="0"/>
          </p:cNvCxnSpPr>
          <p:nvPr/>
        </p:nvCxnSpPr>
        <p:spPr>
          <a:xfrm>
            <a:off x="6907910" y="5137752"/>
            <a:ext cx="2731440" cy="326743"/>
          </a:xfrm>
          <a:prstGeom prst="curvedConnector2">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1" name="Connector: Curved 40">
            <a:extLst>
              <a:ext uri="{FF2B5EF4-FFF2-40B4-BE49-F238E27FC236}">
                <a16:creationId xmlns:a16="http://schemas.microsoft.com/office/drawing/2014/main" id="{528DDB14-5EC5-4AB2-B37C-D7F24C17CEBA}"/>
              </a:ext>
            </a:extLst>
          </p:cNvPr>
          <p:cNvCxnSpPr>
            <a:stCxn id="14" idx="0"/>
            <a:endCxn id="16" idx="2"/>
          </p:cNvCxnSpPr>
          <p:nvPr/>
        </p:nvCxnSpPr>
        <p:spPr>
          <a:xfrm rot="5400000" flipH="1" flipV="1">
            <a:off x="4708984" y="4377642"/>
            <a:ext cx="363424" cy="2252977"/>
          </a:xfrm>
          <a:prstGeom prst="curvedConnector3">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2" name="Connector: Curved 51">
            <a:extLst>
              <a:ext uri="{FF2B5EF4-FFF2-40B4-BE49-F238E27FC236}">
                <a16:creationId xmlns:a16="http://schemas.microsoft.com/office/drawing/2014/main" id="{F679ABAC-34A0-7844-9759-10EC5C5B43E5}"/>
              </a:ext>
            </a:extLst>
          </p:cNvPr>
          <p:cNvCxnSpPr>
            <a:cxnSpLocks/>
            <a:stCxn id="10" idx="2"/>
            <a:endCxn id="17" idx="2"/>
          </p:cNvCxnSpPr>
          <p:nvPr/>
        </p:nvCxnSpPr>
        <p:spPr>
          <a:xfrm rot="5400000" flipH="1" flipV="1">
            <a:off x="5648924" y="1867849"/>
            <a:ext cx="24448" cy="7956403"/>
          </a:xfrm>
          <a:prstGeom prst="curvedConnector3">
            <a:avLst>
              <a:gd name="adj1" fmla="val -2975155"/>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5315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315"/>
            <a:ext cx="10515600" cy="1325563"/>
          </a:xfrm>
        </p:spPr>
        <p:txBody>
          <a:bodyPr>
            <a:noAutofit/>
          </a:bodyPr>
          <a:lstStyle/>
          <a:p>
            <a:r>
              <a:rPr lang="en-CA" sz="4000" dirty="0">
                <a:solidFill>
                  <a:schemeClr val="accent1">
                    <a:lumMod val="75000"/>
                  </a:schemeClr>
                </a:solidFill>
                <a:latin typeface="Gill Sans MT" panose="020B0502020104020203" pitchFamily="34" charset="0"/>
                <a:ea typeface="Segoe UI" panose="020B0502040204020203" pitchFamily="34" charset="0"/>
              </a:rPr>
              <a:t>Transition health problems are common</a:t>
            </a:r>
            <a:br>
              <a:rPr lang="en-CA" sz="4000" dirty="0">
                <a:solidFill>
                  <a:schemeClr val="accent1">
                    <a:lumMod val="75000"/>
                  </a:schemeClr>
                </a:solidFill>
                <a:latin typeface="Gill Sans MT" panose="020B0502020104020203" pitchFamily="34" charset="0"/>
                <a:ea typeface="Segoe UI" panose="020B0502040204020203" pitchFamily="34" charset="0"/>
              </a:rPr>
            </a:br>
            <a:r>
              <a:rPr lang="en-CA" sz="4000" dirty="0">
                <a:solidFill>
                  <a:schemeClr val="accent1">
                    <a:lumMod val="75000"/>
                  </a:schemeClr>
                </a:solidFill>
                <a:latin typeface="Gill Sans MT" panose="020B0502020104020203" pitchFamily="34" charset="0"/>
                <a:ea typeface="Segoe UI" panose="020B0502040204020203" pitchFamily="34" charset="0"/>
              </a:rPr>
              <a:t>But healthy cows have good fertility</a:t>
            </a:r>
            <a:endParaRPr lang="en-CA" sz="6600" dirty="0">
              <a:solidFill>
                <a:schemeClr val="accent1">
                  <a:lumMod val="75000"/>
                </a:schemeClr>
              </a:solidFill>
              <a:latin typeface="Gill Sans MT" panose="020B0502020104020203" pitchFamily="34" charset="0"/>
              <a:ea typeface="Segoe UI" panose="020B0502040204020203" pitchFamily="34" charset="0"/>
            </a:endParaRPr>
          </a:p>
        </p:txBody>
      </p:sp>
      <p:pic>
        <p:nvPicPr>
          <p:cNvPr id="485378" name="Picture 2"/>
          <p:cNvPicPr>
            <a:picLocks noChangeAspect="1" noChangeArrowheads="1"/>
          </p:cNvPicPr>
          <p:nvPr/>
        </p:nvPicPr>
        <p:blipFill>
          <a:blip r:embed="rId2" cstate="print"/>
          <a:srcRect/>
          <a:stretch>
            <a:fillRect/>
          </a:stretch>
        </p:blipFill>
        <p:spPr bwMode="auto">
          <a:xfrm>
            <a:off x="1876780" y="1361441"/>
            <a:ext cx="8567700" cy="5030123"/>
          </a:xfrm>
          <a:prstGeom prst="rect">
            <a:avLst/>
          </a:prstGeom>
          <a:noFill/>
          <a:ln w="9525">
            <a:noFill/>
            <a:miter lim="800000"/>
            <a:headEnd/>
            <a:tailEnd/>
          </a:ln>
        </p:spPr>
      </p:pic>
      <p:sp>
        <p:nvSpPr>
          <p:cNvPr id="4" name="TextBox 3"/>
          <p:cNvSpPr txBox="1"/>
          <p:nvPr/>
        </p:nvSpPr>
        <p:spPr>
          <a:xfrm>
            <a:off x="9353351" y="6476516"/>
            <a:ext cx="2646294"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a:ln>
                  <a:noFill/>
                </a:ln>
                <a:solidFill>
                  <a:prstClr val="black"/>
                </a:solidFill>
                <a:effectLst/>
                <a:uLnTx/>
                <a:uFillTx/>
                <a:latin typeface="Calibri" panose="020F0502020204030204"/>
                <a:ea typeface="+mn-ea"/>
                <a:cs typeface="+mn-cs"/>
              </a:rPr>
              <a:t>Santos et al </a:t>
            </a:r>
            <a:r>
              <a:rPr kumimoji="0" lang="en-CA" sz="1350" b="0" i="0" u="none" strike="noStrike" kern="1200" cap="none" spc="0" normalizeH="0" baseline="0" noProof="0" dirty="0" err="1">
                <a:ln>
                  <a:noFill/>
                </a:ln>
                <a:solidFill>
                  <a:prstClr val="black"/>
                </a:solidFill>
                <a:effectLst/>
                <a:uLnTx/>
                <a:uFillTx/>
                <a:latin typeface="Calibri" panose="020F0502020204030204"/>
                <a:ea typeface="+mn-ea"/>
                <a:cs typeface="+mn-cs"/>
              </a:rPr>
              <a:t>RepDomRum</a:t>
            </a:r>
            <a:r>
              <a:rPr kumimoji="0" lang="en-CA" sz="1350" b="0" i="0" u="none" strike="noStrike" kern="1200" cap="none" spc="0" normalizeH="0" baseline="0" noProof="0" dirty="0">
                <a:ln>
                  <a:noFill/>
                </a:ln>
                <a:solidFill>
                  <a:prstClr val="black"/>
                </a:solidFill>
                <a:effectLst/>
                <a:uLnTx/>
                <a:uFillTx/>
                <a:latin typeface="Calibri" panose="020F0502020204030204"/>
                <a:ea typeface="+mn-ea"/>
                <a:cs typeface="+mn-cs"/>
              </a:rPr>
              <a:t> 2010</a:t>
            </a:r>
          </a:p>
        </p:txBody>
      </p:sp>
      <p:graphicFrame>
        <p:nvGraphicFramePr>
          <p:cNvPr id="5" name="Table 4"/>
          <p:cNvGraphicFramePr>
            <a:graphicFrameLocks noGrp="1"/>
          </p:cNvGraphicFramePr>
          <p:nvPr/>
        </p:nvGraphicFramePr>
        <p:xfrm>
          <a:off x="4017582" y="1691396"/>
          <a:ext cx="1245298" cy="4623915"/>
        </p:xfrm>
        <a:graphic>
          <a:graphicData uri="http://schemas.openxmlformats.org/drawingml/2006/table">
            <a:tbl>
              <a:tblPr firstRow="1" bandRow="1">
                <a:tableStyleId>{F5AB1C69-6EDB-4FF4-983F-18BD219EF322}</a:tableStyleId>
              </a:tblPr>
              <a:tblGrid>
                <a:gridCol w="1245298">
                  <a:extLst>
                    <a:ext uri="{9D8B030D-6E8A-4147-A177-3AD203B41FA5}">
                      <a16:colId xmlns:a16="http://schemas.microsoft.com/office/drawing/2014/main" val="20000"/>
                    </a:ext>
                  </a:extLst>
                </a:gridCol>
              </a:tblGrid>
              <a:tr h="296156">
                <a:tc>
                  <a:txBody>
                    <a:bodyPr/>
                    <a:lstStyle/>
                    <a:p>
                      <a:pPr algn="ctr"/>
                      <a:r>
                        <a:rPr lang="en-CA" sz="1600" b="1" dirty="0">
                          <a:solidFill>
                            <a:schemeClr val="tx1"/>
                          </a:solidFill>
                        </a:rPr>
                        <a:t>Prevalence</a:t>
                      </a:r>
                    </a:p>
                  </a:txBody>
                  <a:tcPr marL="68580" marR="68580" marT="34290" marB="34290">
                    <a:noFill/>
                  </a:tcPr>
                </a:tc>
                <a:extLst>
                  <a:ext uri="{0D108BD9-81ED-4DB2-BD59-A6C34878D82A}">
                    <a16:rowId xmlns:a16="http://schemas.microsoft.com/office/drawing/2014/main" val="10000"/>
                  </a:ext>
                </a:extLst>
              </a:tr>
              <a:tr h="296156">
                <a:tc>
                  <a:txBody>
                    <a:bodyPr/>
                    <a:lstStyle/>
                    <a:p>
                      <a:pPr algn="ctr"/>
                      <a:endParaRPr lang="en-CA" sz="1600" b="1" dirty="0">
                        <a:solidFill>
                          <a:schemeClr val="tx1"/>
                        </a:solidFill>
                      </a:endParaRPr>
                    </a:p>
                  </a:txBody>
                  <a:tcPr marL="68580" marR="68580" marT="34290" marB="34290">
                    <a:noFill/>
                  </a:tcPr>
                </a:tc>
                <a:extLst>
                  <a:ext uri="{0D108BD9-81ED-4DB2-BD59-A6C34878D82A}">
                    <a16:rowId xmlns:a16="http://schemas.microsoft.com/office/drawing/2014/main" val="10001"/>
                  </a:ext>
                </a:extLst>
              </a:tr>
              <a:tr h="296156">
                <a:tc>
                  <a:txBody>
                    <a:bodyPr/>
                    <a:lstStyle/>
                    <a:p>
                      <a:pPr algn="ctr"/>
                      <a:r>
                        <a:rPr lang="en-CA" sz="1600" b="1" dirty="0">
                          <a:solidFill>
                            <a:schemeClr val="tx1"/>
                          </a:solidFill>
                        </a:rPr>
                        <a:t>56</a:t>
                      </a:r>
                    </a:p>
                  </a:txBody>
                  <a:tcPr marL="68580" marR="68580" marT="34290" marB="34290">
                    <a:noFill/>
                  </a:tcPr>
                </a:tc>
                <a:extLst>
                  <a:ext uri="{0D108BD9-81ED-4DB2-BD59-A6C34878D82A}">
                    <a16:rowId xmlns:a16="http://schemas.microsoft.com/office/drawing/2014/main" val="10002"/>
                  </a:ext>
                </a:extLst>
              </a:tr>
              <a:tr h="296156">
                <a:tc>
                  <a:txBody>
                    <a:bodyPr/>
                    <a:lstStyle/>
                    <a:p>
                      <a:pPr algn="ctr"/>
                      <a:r>
                        <a:rPr lang="en-CA" sz="1600" b="1" dirty="0">
                          <a:solidFill>
                            <a:schemeClr val="tx1"/>
                          </a:solidFill>
                        </a:rPr>
                        <a:t>27</a:t>
                      </a:r>
                    </a:p>
                  </a:txBody>
                  <a:tcPr marL="68580" marR="68580" marT="34290" marB="34290">
                    <a:noFill/>
                  </a:tcPr>
                </a:tc>
                <a:extLst>
                  <a:ext uri="{0D108BD9-81ED-4DB2-BD59-A6C34878D82A}">
                    <a16:rowId xmlns:a16="http://schemas.microsoft.com/office/drawing/2014/main" val="10003"/>
                  </a:ext>
                </a:extLst>
              </a:tr>
              <a:tr h="296156">
                <a:tc>
                  <a:txBody>
                    <a:bodyPr/>
                    <a:lstStyle/>
                    <a:p>
                      <a:pPr algn="ctr"/>
                      <a:r>
                        <a:rPr lang="en-CA" sz="1600" b="1" dirty="0">
                          <a:solidFill>
                            <a:schemeClr val="tx1"/>
                          </a:solidFill>
                        </a:rPr>
                        <a:t>17</a:t>
                      </a:r>
                    </a:p>
                  </a:txBody>
                  <a:tcPr marL="68580" marR="68580" marT="34290" marB="34290">
                    <a:noFill/>
                  </a:tcPr>
                </a:tc>
                <a:extLst>
                  <a:ext uri="{0D108BD9-81ED-4DB2-BD59-A6C34878D82A}">
                    <a16:rowId xmlns:a16="http://schemas.microsoft.com/office/drawing/2014/main" val="10004"/>
                  </a:ext>
                </a:extLst>
              </a:tr>
              <a:tr h="250035">
                <a:tc>
                  <a:txBody>
                    <a:bodyPr/>
                    <a:lstStyle/>
                    <a:p>
                      <a:pPr algn="ctr"/>
                      <a:endParaRPr lang="en-CA" sz="900" b="1" dirty="0">
                        <a:solidFill>
                          <a:schemeClr val="tx1"/>
                        </a:solidFill>
                      </a:endParaRPr>
                    </a:p>
                  </a:txBody>
                  <a:tcPr marL="68580" marR="68580" marT="34290" marB="34290">
                    <a:noFill/>
                  </a:tcPr>
                </a:tc>
                <a:extLst>
                  <a:ext uri="{0D108BD9-81ED-4DB2-BD59-A6C34878D82A}">
                    <a16:rowId xmlns:a16="http://schemas.microsoft.com/office/drawing/2014/main" val="10005"/>
                  </a:ext>
                </a:extLst>
              </a:tr>
              <a:tr h="296156">
                <a:tc>
                  <a:txBody>
                    <a:bodyPr/>
                    <a:lstStyle/>
                    <a:p>
                      <a:pPr algn="ctr"/>
                      <a:r>
                        <a:rPr lang="en-CA" sz="1600" b="1" dirty="0">
                          <a:solidFill>
                            <a:schemeClr val="tx1"/>
                          </a:solidFill>
                        </a:rPr>
                        <a:t>15</a:t>
                      </a:r>
                    </a:p>
                  </a:txBody>
                  <a:tcPr marL="68580" marR="68580" marT="34290" marB="34290">
                    <a:noFill/>
                  </a:tcPr>
                </a:tc>
                <a:extLst>
                  <a:ext uri="{0D108BD9-81ED-4DB2-BD59-A6C34878D82A}">
                    <a16:rowId xmlns:a16="http://schemas.microsoft.com/office/drawing/2014/main" val="10006"/>
                  </a:ext>
                </a:extLst>
              </a:tr>
              <a:tr h="296156">
                <a:tc>
                  <a:txBody>
                    <a:bodyPr/>
                    <a:lstStyle/>
                    <a:p>
                      <a:pPr algn="ctr"/>
                      <a:r>
                        <a:rPr lang="en-CA" sz="1600" b="1" dirty="0">
                          <a:solidFill>
                            <a:schemeClr val="tx1"/>
                          </a:solidFill>
                        </a:rPr>
                        <a:t>16</a:t>
                      </a:r>
                    </a:p>
                  </a:txBody>
                  <a:tcPr marL="68580" marR="68580" marT="34290" marB="34290">
                    <a:noFill/>
                  </a:tcPr>
                </a:tc>
                <a:extLst>
                  <a:ext uri="{0D108BD9-81ED-4DB2-BD59-A6C34878D82A}">
                    <a16:rowId xmlns:a16="http://schemas.microsoft.com/office/drawing/2014/main" val="10007"/>
                  </a:ext>
                </a:extLst>
              </a:tr>
              <a:tr h="296156">
                <a:tc>
                  <a:txBody>
                    <a:bodyPr/>
                    <a:lstStyle/>
                    <a:p>
                      <a:pPr algn="ctr"/>
                      <a:r>
                        <a:rPr lang="en-CA" sz="1600" b="1" dirty="0">
                          <a:solidFill>
                            <a:schemeClr val="tx1"/>
                          </a:solidFill>
                        </a:rPr>
                        <a:t>20</a:t>
                      </a:r>
                    </a:p>
                  </a:txBody>
                  <a:tcPr marL="68580" marR="68580" marT="34290" marB="34290">
                    <a:noFill/>
                  </a:tcPr>
                </a:tc>
                <a:extLst>
                  <a:ext uri="{0D108BD9-81ED-4DB2-BD59-A6C34878D82A}">
                    <a16:rowId xmlns:a16="http://schemas.microsoft.com/office/drawing/2014/main" val="10008"/>
                  </a:ext>
                </a:extLst>
              </a:tr>
              <a:tr h="296156">
                <a:tc>
                  <a:txBody>
                    <a:bodyPr/>
                    <a:lstStyle/>
                    <a:p>
                      <a:pPr algn="ctr"/>
                      <a:r>
                        <a:rPr lang="en-CA" sz="1600" b="1" dirty="0">
                          <a:solidFill>
                            <a:schemeClr val="tx1"/>
                          </a:solidFill>
                        </a:rPr>
                        <a:t>21</a:t>
                      </a:r>
                    </a:p>
                  </a:txBody>
                  <a:tcPr marL="68580" marR="68580" marT="34290" marB="34290">
                    <a:noFill/>
                  </a:tcPr>
                </a:tc>
                <a:extLst>
                  <a:ext uri="{0D108BD9-81ED-4DB2-BD59-A6C34878D82A}">
                    <a16:rowId xmlns:a16="http://schemas.microsoft.com/office/drawing/2014/main" val="10009"/>
                  </a:ext>
                </a:extLst>
              </a:tr>
              <a:tr h="296156">
                <a:tc>
                  <a:txBody>
                    <a:bodyPr/>
                    <a:lstStyle/>
                    <a:p>
                      <a:pPr algn="ctr"/>
                      <a:r>
                        <a:rPr lang="en-CA" sz="1600" b="1" dirty="0">
                          <a:solidFill>
                            <a:schemeClr val="tx1"/>
                          </a:solidFill>
                        </a:rPr>
                        <a:t>12</a:t>
                      </a:r>
                    </a:p>
                  </a:txBody>
                  <a:tcPr marL="68580" marR="68580" marT="34290" marB="34290">
                    <a:noFill/>
                  </a:tcPr>
                </a:tc>
                <a:extLst>
                  <a:ext uri="{0D108BD9-81ED-4DB2-BD59-A6C34878D82A}">
                    <a16:rowId xmlns:a16="http://schemas.microsoft.com/office/drawing/2014/main" val="10010"/>
                  </a:ext>
                </a:extLst>
              </a:tr>
              <a:tr h="296156">
                <a:tc>
                  <a:txBody>
                    <a:bodyPr/>
                    <a:lstStyle/>
                    <a:p>
                      <a:pPr algn="ctr"/>
                      <a:r>
                        <a:rPr lang="en-CA" sz="1600" b="1" dirty="0">
                          <a:solidFill>
                            <a:schemeClr val="tx1"/>
                          </a:solidFill>
                        </a:rPr>
                        <a:t>10</a:t>
                      </a:r>
                    </a:p>
                  </a:txBody>
                  <a:tcPr marL="68580" marR="68580" marT="34290" marB="34290">
                    <a:noFill/>
                  </a:tcPr>
                </a:tc>
                <a:extLst>
                  <a:ext uri="{0D108BD9-81ED-4DB2-BD59-A6C34878D82A}">
                    <a16:rowId xmlns:a16="http://schemas.microsoft.com/office/drawing/2014/main" val="10011"/>
                  </a:ext>
                </a:extLst>
              </a:tr>
              <a:tr h="296156">
                <a:tc>
                  <a:txBody>
                    <a:bodyPr/>
                    <a:lstStyle/>
                    <a:p>
                      <a:pPr algn="ctr"/>
                      <a:r>
                        <a:rPr lang="en-CA" sz="1600" b="1" dirty="0">
                          <a:solidFill>
                            <a:schemeClr val="tx1"/>
                          </a:solidFill>
                        </a:rPr>
                        <a:t>7</a:t>
                      </a:r>
                    </a:p>
                  </a:txBody>
                  <a:tcPr marL="68580" marR="68580" marT="34290" marB="34290">
                    <a:noFill/>
                  </a:tcPr>
                </a:tc>
                <a:extLst>
                  <a:ext uri="{0D108BD9-81ED-4DB2-BD59-A6C34878D82A}">
                    <a16:rowId xmlns:a16="http://schemas.microsoft.com/office/drawing/2014/main" val="10012"/>
                  </a:ext>
                </a:extLst>
              </a:tr>
              <a:tr h="296156">
                <a:tc>
                  <a:txBody>
                    <a:bodyPr/>
                    <a:lstStyle/>
                    <a:p>
                      <a:pPr algn="ctr"/>
                      <a:r>
                        <a:rPr lang="en-CA" sz="1600" b="1" dirty="0">
                          <a:solidFill>
                            <a:schemeClr val="tx1"/>
                          </a:solidFill>
                        </a:rPr>
                        <a:t>3</a:t>
                      </a:r>
                    </a:p>
                  </a:txBody>
                  <a:tcPr marL="68580" marR="68580" marT="34290" marB="34290">
                    <a:noFill/>
                  </a:tcPr>
                </a:tc>
                <a:extLst>
                  <a:ext uri="{0D108BD9-81ED-4DB2-BD59-A6C34878D82A}">
                    <a16:rowId xmlns:a16="http://schemas.microsoft.com/office/drawing/2014/main" val="10013"/>
                  </a:ext>
                </a:extLst>
              </a:tr>
              <a:tr h="296156">
                <a:tc>
                  <a:txBody>
                    <a:bodyPr/>
                    <a:lstStyle/>
                    <a:p>
                      <a:pPr algn="ctr"/>
                      <a:r>
                        <a:rPr lang="en-CA" sz="1600" b="1" dirty="0">
                          <a:solidFill>
                            <a:schemeClr val="tx1"/>
                          </a:solidFill>
                        </a:rPr>
                        <a:t>2</a:t>
                      </a:r>
                    </a:p>
                  </a:txBody>
                  <a:tcPr marL="68580" marR="68580" marT="34290" marB="34290">
                    <a:noFill/>
                  </a:tcPr>
                </a:tc>
                <a:extLst>
                  <a:ext uri="{0D108BD9-81ED-4DB2-BD59-A6C34878D82A}">
                    <a16:rowId xmlns:a16="http://schemas.microsoft.com/office/drawing/2014/main" val="10014"/>
                  </a:ext>
                </a:extLst>
              </a:tr>
            </a:tbl>
          </a:graphicData>
        </a:graphic>
      </p:graphicFrame>
      <p:sp>
        <p:nvSpPr>
          <p:cNvPr id="6" name="TextBox 5"/>
          <p:cNvSpPr txBox="1"/>
          <p:nvPr/>
        </p:nvSpPr>
        <p:spPr>
          <a:xfrm>
            <a:off x="267054" y="2479224"/>
            <a:ext cx="151556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5B9BD5">
                    <a:lumMod val="75000"/>
                  </a:srgbClr>
                </a:solidFill>
                <a:effectLst/>
                <a:uLnTx/>
                <a:uFillTx/>
                <a:latin typeface="Calibri" panose="020F0502020204030204"/>
                <a:ea typeface="Segoe UI" panose="020B0502040204020203" pitchFamily="34" charset="0"/>
                <a:cs typeface="+mn-cs"/>
              </a:rPr>
              <a:t>5719 cows in 7 US herds</a:t>
            </a: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6862618" y="1387878"/>
            <a:ext cx="2382982" cy="30351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5798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315"/>
            <a:ext cx="10515600" cy="1325563"/>
          </a:xfrm>
        </p:spPr>
        <p:txBody>
          <a:bodyPr>
            <a:noAutofit/>
          </a:bodyPr>
          <a:lstStyle/>
          <a:p>
            <a:r>
              <a:rPr lang="en-CA" sz="4000" dirty="0">
                <a:solidFill>
                  <a:schemeClr val="accent1">
                    <a:lumMod val="75000"/>
                  </a:schemeClr>
                </a:solidFill>
                <a:latin typeface="Gill Sans MT" panose="020B0502020104020203" pitchFamily="34" charset="0"/>
                <a:ea typeface="Segoe UI" panose="020B0502040204020203" pitchFamily="34" charset="0"/>
              </a:rPr>
              <a:t>Transition health problems are common</a:t>
            </a:r>
            <a:br>
              <a:rPr lang="en-CA" sz="4000" dirty="0">
                <a:solidFill>
                  <a:schemeClr val="accent1">
                    <a:lumMod val="75000"/>
                  </a:schemeClr>
                </a:solidFill>
                <a:latin typeface="Gill Sans MT" panose="020B0502020104020203" pitchFamily="34" charset="0"/>
                <a:ea typeface="Segoe UI" panose="020B0502040204020203" pitchFamily="34" charset="0"/>
              </a:rPr>
            </a:br>
            <a:r>
              <a:rPr lang="en-CA" sz="4000" dirty="0">
                <a:solidFill>
                  <a:schemeClr val="accent1">
                    <a:lumMod val="75000"/>
                  </a:schemeClr>
                </a:solidFill>
                <a:latin typeface="Gill Sans MT" panose="020B0502020104020203" pitchFamily="34" charset="0"/>
                <a:ea typeface="Segoe UI" panose="020B0502040204020203" pitchFamily="34" charset="0"/>
              </a:rPr>
              <a:t>But healthy cows have good fertility</a:t>
            </a:r>
            <a:endParaRPr lang="en-CA" sz="6600" dirty="0">
              <a:solidFill>
                <a:schemeClr val="accent1">
                  <a:lumMod val="75000"/>
                </a:schemeClr>
              </a:solidFill>
              <a:latin typeface="Gill Sans MT" panose="020B0502020104020203" pitchFamily="34" charset="0"/>
              <a:ea typeface="Segoe UI" panose="020B0502040204020203" pitchFamily="34" charset="0"/>
            </a:endParaRPr>
          </a:p>
        </p:txBody>
      </p:sp>
      <p:pic>
        <p:nvPicPr>
          <p:cNvPr id="485378" name="Picture 2"/>
          <p:cNvPicPr>
            <a:picLocks noChangeAspect="1" noChangeArrowheads="1"/>
          </p:cNvPicPr>
          <p:nvPr/>
        </p:nvPicPr>
        <p:blipFill>
          <a:blip r:embed="rId2" cstate="print"/>
          <a:srcRect/>
          <a:stretch>
            <a:fillRect/>
          </a:stretch>
        </p:blipFill>
        <p:spPr bwMode="auto">
          <a:xfrm>
            <a:off x="1876780" y="1361441"/>
            <a:ext cx="8567700" cy="5030123"/>
          </a:xfrm>
          <a:prstGeom prst="rect">
            <a:avLst/>
          </a:prstGeom>
          <a:noFill/>
          <a:ln w="9525">
            <a:noFill/>
            <a:miter lim="800000"/>
            <a:headEnd/>
            <a:tailEnd/>
          </a:ln>
        </p:spPr>
      </p:pic>
      <p:sp>
        <p:nvSpPr>
          <p:cNvPr id="4" name="TextBox 3"/>
          <p:cNvSpPr txBox="1"/>
          <p:nvPr/>
        </p:nvSpPr>
        <p:spPr>
          <a:xfrm>
            <a:off x="9353351" y="6476516"/>
            <a:ext cx="2646294"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a:ln>
                  <a:noFill/>
                </a:ln>
                <a:solidFill>
                  <a:prstClr val="black"/>
                </a:solidFill>
                <a:effectLst/>
                <a:uLnTx/>
                <a:uFillTx/>
                <a:latin typeface="Calibri" panose="020F0502020204030204"/>
                <a:ea typeface="+mn-ea"/>
                <a:cs typeface="+mn-cs"/>
              </a:rPr>
              <a:t>Santos et al </a:t>
            </a:r>
            <a:r>
              <a:rPr kumimoji="0" lang="en-CA" sz="1350" b="0" i="0" u="none" strike="noStrike" kern="1200" cap="none" spc="0" normalizeH="0" baseline="0" noProof="0" dirty="0" err="1">
                <a:ln>
                  <a:noFill/>
                </a:ln>
                <a:solidFill>
                  <a:prstClr val="black"/>
                </a:solidFill>
                <a:effectLst/>
                <a:uLnTx/>
                <a:uFillTx/>
                <a:latin typeface="Calibri" panose="020F0502020204030204"/>
                <a:ea typeface="+mn-ea"/>
                <a:cs typeface="+mn-cs"/>
              </a:rPr>
              <a:t>RepDomRum</a:t>
            </a:r>
            <a:r>
              <a:rPr kumimoji="0" lang="en-CA" sz="1350" b="0" i="0" u="none" strike="noStrike" kern="1200" cap="none" spc="0" normalizeH="0" baseline="0" noProof="0" dirty="0">
                <a:ln>
                  <a:noFill/>
                </a:ln>
                <a:solidFill>
                  <a:prstClr val="black"/>
                </a:solidFill>
                <a:effectLst/>
                <a:uLnTx/>
                <a:uFillTx/>
                <a:latin typeface="Calibri" panose="020F0502020204030204"/>
                <a:ea typeface="+mn-ea"/>
                <a:cs typeface="+mn-cs"/>
              </a:rPr>
              <a:t> 2010</a:t>
            </a:r>
          </a:p>
        </p:txBody>
      </p:sp>
      <p:graphicFrame>
        <p:nvGraphicFramePr>
          <p:cNvPr id="5" name="Table 4"/>
          <p:cNvGraphicFramePr>
            <a:graphicFrameLocks noGrp="1"/>
          </p:cNvGraphicFramePr>
          <p:nvPr/>
        </p:nvGraphicFramePr>
        <p:xfrm>
          <a:off x="4017582" y="1691396"/>
          <a:ext cx="1245298" cy="4623915"/>
        </p:xfrm>
        <a:graphic>
          <a:graphicData uri="http://schemas.openxmlformats.org/drawingml/2006/table">
            <a:tbl>
              <a:tblPr firstRow="1" bandRow="1">
                <a:tableStyleId>{F5AB1C69-6EDB-4FF4-983F-18BD219EF322}</a:tableStyleId>
              </a:tblPr>
              <a:tblGrid>
                <a:gridCol w="1245298">
                  <a:extLst>
                    <a:ext uri="{9D8B030D-6E8A-4147-A177-3AD203B41FA5}">
                      <a16:colId xmlns:a16="http://schemas.microsoft.com/office/drawing/2014/main" val="20000"/>
                    </a:ext>
                  </a:extLst>
                </a:gridCol>
              </a:tblGrid>
              <a:tr h="296156">
                <a:tc>
                  <a:txBody>
                    <a:bodyPr/>
                    <a:lstStyle/>
                    <a:p>
                      <a:pPr algn="ctr"/>
                      <a:r>
                        <a:rPr lang="en-CA" sz="1600" b="1" dirty="0">
                          <a:solidFill>
                            <a:schemeClr val="tx1"/>
                          </a:solidFill>
                        </a:rPr>
                        <a:t>Prevalence</a:t>
                      </a:r>
                    </a:p>
                  </a:txBody>
                  <a:tcPr marL="68580" marR="68580" marT="34290" marB="34290">
                    <a:noFill/>
                  </a:tcPr>
                </a:tc>
                <a:extLst>
                  <a:ext uri="{0D108BD9-81ED-4DB2-BD59-A6C34878D82A}">
                    <a16:rowId xmlns:a16="http://schemas.microsoft.com/office/drawing/2014/main" val="10000"/>
                  </a:ext>
                </a:extLst>
              </a:tr>
              <a:tr h="296156">
                <a:tc>
                  <a:txBody>
                    <a:bodyPr/>
                    <a:lstStyle/>
                    <a:p>
                      <a:pPr algn="ctr"/>
                      <a:endParaRPr lang="en-CA" sz="1600" b="1" dirty="0">
                        <a:solidFill>
                          <a:schemeClr val="tx1"/>
                        </a:solidFill>
                      </a:endParaRPr>
                    </a:p>
                  </a:txBody>
                  <a:tcPr marL="68580" marR="68580" marT="34290" marB="34290">
                    <a:noFill/>
                  </a:tcPr>
                </a:tc>
                <a:extLst>
                  <a:ext uri="{0D108BD9-81ED-4DB2-BD59-A6C34878D82A}">
                    <a16:rowId xmlns:a16="http://schemas.microsoft.com/office/drawing/2014/main" val="10001"/>
                  </a:ext>
                </a:extLst>
              </a:tr>
              <a:tr h="296156">
                <a:tc>
                  <a:txBody>
                    <a:bodyPr/>
                    <a:lstStyle/>
                    <a:p>
                      <a:pPr algn="ctr"/>
                      <a:r>
                        <a:rPr lang="en-CA" sz="1600" b="1" dirty="0">
                          <a:solidFill>
                            <a:schemeClr val="tx1"/>
                          </a:solidFill>
                        </a:rPr>
                        <a:t>56</a:t>
                      </a:r>
                    </a:p>
                  </a:txBody>
                  <a:tcPr marL="68580" marR="68580" marT="34290" marB="34290">
                    <a:noFill/>
                  </a:tcPr>
                </a:tc>
                <a:extLst>
                  <a:ext uri="{0D108BD9-81ED-4DB2-BD59-A6C34878D82A}">
                    <a16:rowId xmlns:a16="http://schemas.microsoft.com/office/drawing/2014/main" val="10002"/>
                  </a:ext>
                </a:extLst>
              </a:tr>
              <a:tr h="296156">
                <a:tc>
                  <a:txBody>
                    <a:bodyPr/>
                    <a:lstStyle/>
                    <a:p>
                      <a:pPr algn="ctr"/>
                      <a:r>
                        <a:rPr lang="en-CA" sz="1600" b="1" dirty="0">
                          <a:solidFill>
                            <a:schemeClr val="tx1"/>
                          </a:solidFill>
                        </a:rPr>
                        <a:t>27</a:t>
                      </a:r>
                    </a:p>
                  </a:txBody>
                  <a:tcPr marL="68580" marR="68580" marT="34290" marB="34290">
                    <a:noFill/>
                  </a:tcPr>
                </a:tc>
                <a:extLst>
                  <a:ext uri="{0D108BD9-81ED-4DB2-BD59-A6C34878D82A}">
                    <a16:rowId xmlns:a16="http://schemas.microsoft.com/office/drawing/2014/main" val="10003"/>
                  </a:ext>
                </a:extLst>
              </a:tr>
              <a:tr h="296156">
                <a:tc>
                  <a:txBody>
                    <a:bodyPr/>
                    <a:lstStyle/>
                    <a:p>
                      <a:pPr algn="ctr"/>
                      <a:r>
                        <a:rPr lang="en-CA" sz="1600" b="1" dirty="0">
                          <a:solidFill>
                            <a:schemeClr val="tx1"/>
                          </a:solidFill>
                        </a:rPr>
                        <a:t>17</a:t>
                      </a:r>
                    </a:p>
                  </a:txBody>
                  <a:tcPr marL="68580" marR="68580" marT="34290" marB="34290">
                    <a:noFill/>
                  </a:tcPr>
                </a:tc>
                <a:extLst>
                  <a:ext uri="{0D108BD9-81ED-4DB2-BD59-A6C34878D82A}">
                    <a16:rowId xmlns:a16="http://schemas.microsoft.com/office/drawing/2014/main" val="10004"/>
                  </a:ext>
                </a:extLst>
              </a:tr>
              <a:tr h="250035">
                <a:tc>
                  <a:txBody>
                    <a:bodyPr/>
                    <a:lstStyle/>
                    <a:p>
                      <a:pPr algn="ctr"/>
                      <a:endParaRPr lang="en-CA" sz="900" b="1" dirty="0">
                        <a:solidFill>
                          <a:schemeClr val="tx1"/>
                        </a:solidFill>
                      </a:endParaRPr>
                    </a:p>
                  </a:txBody>
                  <a:tcPr marL="68580" marR="68580" marT="34290" marB="34290">
                    <a:noFill/>
                  </a:tcPr>
                </a:tc>
                <a:extLst>
                  <a:ext uri="{0D108BD9-81ED-4DB2-BD59-A6C34878D82A}">
                    <a16:rowId xmlns:a16="http://schemas.microsoft.com/office/drawing/2014/main" val="10005"/>
                  </a:ext>
                </a:extLst>
              </a:tr>
              <a:tr h="296156">
                <a:tc>
                  <a:txBody>
                    <a:bodyPr/>
                    <a:lstStyle/>
                    <a:p>
                      <a:pPr algn="ctr"/>
                      <a:r>
                        <a:rPr lang="en-CA" sz="1600" b="1" dirty="0">
                          <a:solidFill>
                            <a:schemeClr val="tx1"/>
                          </a:solidFill>
                        </a:rPr>
                        <a:t>15</a:t>
                      </a:r>
                    </a:p>
                  </a:txBody>
                  <a:tcPr marL="68580" marR="68580" marT="34290" marB="34290">
                    <a:noFill/>
                  </a:tcPr>
                </a:tc>
                <a:extLst>
                  <a:ext uri="{0D108BD9-81ED-4DB2-BD59-A6C34878D82A}">
                    <a16:rowId xmlns:a16="http://schemas.microsoft.com/office/drawing/2014/main" val="10006"/>
                  </a:ext>
                </a:extLst>
              </a:tr>
              <a:tr h="296156">
                <a:tc>
                  <a:txBody>
                    <a:bodyPr/>
                    <a:lstStyle/>
                    <a:p>
                      <a:pPr algn="ctr"/>
                      <a:r>
                        <a:rPr lang="en-CA" sz="1600" b="1" dirty="0">
                          <a:solidFill>
                            <a:schemeClr val="tx1"/>
                          </a:solidFill>
                        </a:rPr>
                        <a:t>16</a:t>
                      </a:r>
                    </a:p>
                  </a:txBody>
                  <a:tcPr marL="68580" marR="68580" marT="34290" marB="34290">
                    <a:noFill/>
                  </a:tcPr>
                </a:tc>
                <a:extLst>
                  <a:ext uri="{0D108BD9-81ED-4DB2-BD59-A6C34878D82A}">
                    <a16:rowId xmlns:a16="http://schemas.microsoft.com/office/drawing/2014/main" val="10007"/>
                  </a:ext>
                </a:extLst>
              </a:tr>
              <a:tr h="296156">
                <a:tc>
                  <a:txBody>
                    <a:bodyPr/>
                    <a:lstStyle/>
                    <a:p>
                      <a:pPr algn="ctr"/>
                      <a:r>
                        <a:rPr lang="en-CA" sz="1600" b="1" dirty="0">
                          <a:solidFill>
                            <a:schemeClr val="tx1"/>
                          </a:solidFill>
                        </a:rPr>
                        <a:t>20</a:t>
                      </a:r>
                    </a:p>
                  </a:txBody>
                  <a:tcPr marL="68580" marR="68580" marT="34290" marB="34290">
                    <a:noFill/>
                  </a:tcPr>
                </a:tc>
                <a:extLst>
                  <a:ext uri="{0D108BD9-81ED-4DB2-BD59-A6C34878D82A}">
                    <a16:rowId xmlns:a16="http://schemas.microsoft.com/office/drawing/2014/main" val="10008"/>
                  </a:ext>
                </a:extLst>
              </a:tr>
              <a:tr h="296156">
                <a:tc>
                  <a:txBody>
                    <a:bodyPr/>
                    <a:lstStyle/>
                    <a:p>
                      <a:pPr algn="ctr"/>
                      <a:r>
                        <a:rPr lang="en-CA" sz="1600" b="1" dirty="0">
                          <a:solidFill>
                            <a:schemeClr val="tx1"/>
                          </a:solidFill>
                        </a:rPr>
                        <a:t>21</a:t>
                      </a:r>
                    </a:p>
                  </a:txBody>
                  <a:tcPr marL="68580" marR="68580" marT="34290" marB="34290">
                    <a:noFill/>
                  </a:tcPr>
                </a:tc>
                <a:extLst>
                  <a:ext uri="{0D108BD9-81ED-4DB2-BD59-A6C34878D82A}">
                    <a16:rowId xmlns:a16="http://schemas.microsoft.com/office/drawing/2014/main" val="10009"/>
                  </a:ext>
                </a:extLst>
              </a:tr>
              <a:tr h="296156">
                <a:tc>
                  <a:txBody>
                    <a:bodyPr/>
                    <a:lstStyle/>
                    <a:p>
                      <a:pPr algn="ctr"/>
                      <a:r>
                        <a:rPr lang="en-CA" sz="1600" b="1" dirty="0">
                          <a:solidFill>
                            <a:schemeClr val="tx1"/>
                          </a:solidFill>
                        </a:rPr>
                        <a:t>12</a:t>
                      </a:r>
                    </a:p>
                  </a:txBody>
                  <a:tcPr marL="68580" marR="68580" marT="34290" marB="34290">
                    <a:noFill/>
                  </a:tcPr>
                </a:tc>
                <a:extLst>
                  <a:ext uri="{0D108BD9-81ED-4DB2-BD59-A6C34878D82A}">
                    <a16:rowId xmlns:a16="http://schemas.microsoft.com/office/drawing/2014/main" val="10010"/>
                  </a:ext>
                </a:extLst>
              </a:tr>
              <a:tr h="296156">
                <a:tc>
                  <a:txBody>
                    <a:bodyPr/>
                    <a:lstStyle/>
                    <a:p>
                      <a:pPr algn="ctr"/>
                      <a:r>
                        <a:rPr lang="en-CA" sz="1600" b="1" dirty="0">
                          <a:solidFill>
                            <a:schemeClr val="tx1"/>
                          </a:solidFill>
                        </a:rPr>
                        <a:t>10</a:t>
                      </a:r>
                    </a:p>
                  </a:txBody>
                  <a:tcPr marL="68580" marR="68580" marT="34290" marB="34290">
                    <a:noFill/>
                  </a:tcPr>
                </a:tc>
                <a:extLst>
                  <a:ext uri="{0D108BD9-81ED-4DB2-BD59-A6C34878D82A}">
                    <a16:rowId xmlns:a16="http://schemas.microsoft.com/office/drawing/2014/main" val="10011"/>
                  </a:ext>
                </a:extLst>
              </a:tr>
              <a:tr h="296156">
                <a:tc>
                  <a:txBody>
                    <a:bodyPr/>
                    <a:lstStyle/>
                    <a:p>
                      <a:pPr algn="ctr"/>
                      <a:r>
                        <a:rPr lang="en-CA" sz="1600" b="1" dirty="0">
                          <a:solidFill>
                            <a:schemeClr val="tx1"/>
                          </a:solidFill>
                        </a:rPr>
                        <a:t>7</a:t>
                      </a:r>
                    </a:p>
                  </a:txBody>
                  <a:tcPr marL="68580" marR="68580" marT="34290" marB="34290">
                    <a:noFill/>
                  </a:tcPr>
                </a:tc>
                <a:extLst>
                  <a:ext uri="{0D108BD9-81ED-4DB2-BD59-A6C34878D82A}">
                    <a16:rowId xmlns:a16="http://schemas.microsoft.com/office/drawing/2014/main" val="10012"/>
                  </a:ext>
                </a:extLst>
              </a:tr>
              <a:tr h="296156">
                <a:tc>
                  <a:txBody>
                    <a:bodyPr/>
                    <a:lstStyle/>
                    <a:p>
                      <a:pPr algn="ctr"/>
                      <a:r>
                        <a:rPr lang="en-CA" sz="1600" b="1" dirty="0">
                          <a:solidFill>
                            <a:schemeClr val="tx1"/>
                          </a:solidFill>
                        </a:rPr>
                        <a:t>3</a:t>
                      </a:r>
                    </a:p>
                  </a:txBody>
                  <a:tcPr marL="68580" marR="68580" marT="34290" marB="34290">
                    <a:noFill/>
                  </a:tcPr>
                </a:tc>
                <a:extLst>
                  <a:ext uri="{0D108BD9-81ED-4DB2-BD59-A6C34878D82A}">
                    <a16:rowId xmlns:a16="http://schemas.microsoft.com/office/drawing/2014/main" val="10013"/>
                  </a:ext>
                </a:extLst>
              </a:tr>
              <a:tr h="296156">
                <a:tc>
                  <a:txBody>
                    <a:bodyPr/>
                    <a:lstStyle/>
                    <a:p>
                      <a:pPr algn="ctr"/>
                      <a:r>
                        <a:rPr lang="en-CA" sz="1600" b="1" dirty="0">
                          <a:solidFill>
                            <a:schemeClr val="tx1"/>
                          </a:solidFill>
                        </a:rPr>
                        <a:t>2</a:t>
                      </a:r>
                    </a:p>
                  </a:txBody>
                  <a:tcPr marL="68580" marR="68580" marT="34290" marB="34290">
                    <a:noFill/>
                  </a:tcPr>
                </a:tc>
                <a:extLst>
                  <a:ext uri="{0D108BD9-81ED-4DB2-BD59-A6C34878D82A}">
                    <a16:rowId xmlns:a16="http://schemas.microsoft.com/office/drawing/2014/main" val="10014"/>
                  </a:ext>
                </a:extLst>
              </a:tr>
            </a:tbl>
          </a:graphicData>
        </a:graphic>
      </p:graphicFrame>
      <p:sp>
        <p:nvSpPr>
          <p:cNvPr id="3" name="Rectangle 2"/>
          <p:cNvSpPr/>
          <p:nvPr/>
        </p:nvSpPr>
        <p:spPr>
          <a:xfrm>
            <a:off x="6862618" y="1387878"/>
            <a:ext cx="2382982" cy="30351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F0221764-F6C1-1AF9-9CCE-4DC0FD9BEC3F}"/>
              </a:ext>
            </a:extLst>
          </p:cNvPr>
          <p:cNvPicPr>
            <a:picLocks noChangeAspect="1"/>
          </p:cNvPicPr>
          <p:nvPr/>
        </p:nvPicPr>
        <p:blipFill>
          <a:blip r:embed="rId3"/>
          <a:stretch>
            <a:fillRect/>
          </a:stretch>
        </p:blipFill>
        <p:spPr>
          <a:xfrm>
            <a:off x="653293" y="725096"/>
            <a:ext cx="10493528" cy="5732342"/>
          </a:xfrm>
          <a:prstGeom prst="rect">
            <a:avLst/>
          </a:prstGeom>
          <a:ln>
            <a:solidFill>
              <a:schemeClr val="tx1"/>
            </a:solidFill>
          </a:ln>
        </p:spPr>
      </p:pic>
      <p:sp>
        <p:nvSpPr>
          <p:cNvPr id="9" name="Rectangle 8">
            <a:extLst>
              <a:ext uri="{FF2B5EF4-FFF2-40B4-BE49-F238E27FC236}">
                <a16:creationId xmlns:a16="http://schemas.microsoft.com/office/drawing/2014/main" id="{1527D5C3-91ED-C419-A092-0F1C64CB6E4B}"/>
              </a:ext>
            </a:extLst>
          </p:cNvPr>
          <p:cNvSpPr/>
          <p:nvPr/>
        </p:nvSpPr>
        <p:spPr>
          <a:xfrm>
            <a:off x="2890158" y="5594266"/>
            <a:ext cx="3817339" cy="88225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9226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F48CA-65EC-70C1-7DB7-606FB2809504}"/>
              </a:ext>
            </a:extLst>
          </p:cNvPr>
          <p:cNvSpPr>
            <a:spLocks noGrp="1"/>
          </p:cNvSpPr>
          <p:nvPr>
            <p:ph type="ctrTitle"/>
          </p:nvPr>
        </p:nvSpPr>
        <p:spPr>
          <a:xfrm>
            <a:off x="1449186" y="2848656"/>
            <a:ext cx="9144000" cy="2387600"/>
          </a:xfrm>
        </p:spPr>
        <p:txBody>
          <a:bodyPr>
            <a:normAutofit fontScale="90000"/>
          </a:bodyPr>
          <a:lstStyle/>
          <a:p>
            <a:r>
              <a:rPr lang="en-US" b="1" dirty="0">
                <a:solidFill>
                  <a:schemeClr val="accent1"/>
                </a:solidFill>
                <a:latin typeface="Segoe UI" panose="020B0502040204020203" pitchFamily="34" charset="0"/>
                <a:cs typeface="Segoe UI" panose="020B0502040204020203" pitchFamily="34" charset="0"/>
              </a:rPr>
              <a:t>Is greater longevity an inherently good goal for dairy cows?</a:t>
            </a:r>
            <a:br>
              <a:rPr lang="en-US" b="1" dirty="0">
                <a:solidFill>
                  <a:schemeClr val="accent1"/>
                </a:solidFill>
                <a:latin typeface="Segoe UI" panose="020B0502040204020203" pitchFamily="34" charset="0"/>
                <a:cs typeface="Segoe UI" panose="020B0502040204020203" pitchFamily="34" charset="0"/>
              </a:rPr>
            </a:br>
            <a:endParaRPr lang="en-US" b="1" dirty="0">
              <a:solidFill>
                <a:schemeClr val="accent1"/>
              </a:solidFill>
              <a:latin typeface="Segoe UI" panose="020B0502040204020203" pitchFamily="34" charset="0"/>
              <a:cs typeface="Segoe UI" panose="020B0502040204020203" pitchFamily="34" charset="0"/>
            </a:endParaRPr>
          </a:p>
        </p:txBody>
      </p:sp>
      <p:sp>
        <p:nvSpPr>
          <p:cNvPr id="3" name="Subtitle 2">
            <a:extLst>
              <a:ext uri="{FF2B5EF4-FFF2-40B4-BE49-F238E27FC236}">
                <a16:creationId xmlns:a16="http://schemas.microsoft.com/office/drawing/2014/main" id="{B092FCC0-63BC-ED05-A7B9-79EE6E8F662C}"/>
              </a:ext>
            </a:extLst>
          </p:cNvPr>
          <p:cNvSpPr>
            <a:spLocks noGrp="1"/>
          </p:cNvSpPr>
          <p:nvPr>
            <p:ph type="subTitle" idx="1"/>
          </p:nvPr>
        </p:nvSpPr>
        <p:spPr/>
        <p:txBody>
          <a:bodyPr/>
          <a:lstStyle/>
          <a:p>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48039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B83C4-6830-7694-C992-6138188E2A9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0019494-C6FC-BD81-8C80-7220A3EA5E06}"/>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4ECB1DF2-58AC-3653-9919-A02FE29861C2}"/>
              </a:ext>
            </a:extLst>
          </p:cNvPr>
          <p:cNvPicPr>
            <a:picLocks noChangeAspect="1"/>
          </p:cNvPicPr>
          <p:nvPr/>
        </p:nvPicPr>
        <p:blipFill>
          <a:blip r:embed="rId2"/>
          <a:stretch>
            <a:fillRect/>
          </a:stretch>
        </p:blipFill>
        <p:spPr>
          <a:xfrm>
            <a:off x="1294542" y="3259567"/>
            <a:ext cx="8653346" cy="3278459"/>
          </a:xfrm>
          <a:prstGeom prst="rect">
            <a:avLst/>
          </a:prstGeom>
        </p:spPr>
      </p:pic>
      <p:sp>
        <p:nvSpPr>
          <p:cNvPr id="6" name="TextBox 5">
            <a:extLst>
              <a:ext uri="{FF2B5EF4-FFF2-40B4-BE49-F238E27FC236}">
                <a16:creationId xmlns:a16="http://schemas.microsoft.com/office/drawing/2014/main" id="{EB33AC43-805F-8119-5CF8-8B5648AEA03F}"/>
              </a:ext>
            </a:extLst>
          </p:cNvPr>
          <p:cNvSpPr txBox="1"/>
          <p:nvPr/>
        </p:nvSpPr>
        <p:spPr>
          <a:xfrm>
            <a:off x="8669403" y="6441101"/>
            <a:ext cx="38537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Beaudeau</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et al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AnnZootech</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2000</a:t>
            </a:r>
          </a:p>
        </p:txBody>
      </p:sp>
      <p:pic>
        <p:nvPicPr>
          <p:cNvPr id="7" name="Picture 6">
            <a:extLst>
              <a:ext uri="{FF2B5EF4-FFF2-40B4-BE49-F238E27FC236}">
                <a16:creationId xmlns:a16="http://schemas.microsoft.com/office/drawing/2014/main" id="{70916A88-5FDE-DE06-3C7A-92C6DBF682CE}"/>
              </a:ext>
            </a:extLst>
          </p:cNvPr>
          <p:cNvPicPr>
            <a:picLocks noChangeAspect="1"/>
          </p:cNvPicPr>
          <p:nvPr/>
        </p:nvPicPr>
        <p:blipFill>
          <a:blip r:embed="rId3"/>
          <a:stretch>
            <a:fillRect/>
          </a:stretch>
        </p:blipFill>
        <p:spPr>
          <a:xfrm>
            <a:off x="5767753" y="70235"/>
            <a:ext cx="6287551" cy="3183355"/>
          </a:xfrm>
          <a:prstGeom prst="rect">
            <a:avLst/>
          </a:prstGeom>
          <a:ln>
            <a:solidFill>
              <a:schemeClr val="tx1"/>
            </a:solidFill>
          </a:ln>
        </p:spPr>
      </p:pic>
    </p:spTree>
    <p:extLst>
      <p:ext uri="{BB962C8B-B14F-4D97-AF65-F5344CB8AC3E}">
        <p14:creationId xmlns:p14="http://schemas.microsoft.com/office/powerpoint/2010/main" val="3249859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62F8A-99BF-817C-A1A0-A360687E31C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F58C44F-F217-ACF2-BDB3-EFEBDE0155B4}"/>
              </a:ext>
            </a:extLst>
          </p:cNvPr>
          <p:cNvSpPr>
            <a:spLocks noGrp="1"/>
          </p:cNvSpPr>
          <p:nvPr>
            <p:ph idx="1"/>
          </p:nvPr>
        </p:nvSpPr>
        <p:spPr/>
        <p:txBody>
          <a:bodyPr>
            <a:normAutofit lnSpcReduction="10000"/>
          </a:bodyPr>
          <a:lstStyle/>
          <a:p>
            <a:pPr marL="0" indent="0">
              <a:buNone/>
            </a:pPr>
            <a:r>
              <a:rPr lang="en-US" i="1" dirty="0"/>
              <a:t>Consequences, in terms of estimated effect of health disorders, of methodological choices (e.g. whether or not including in the models descriptors for milk yield and/or reproductive performance) are [important]. Metabolic and reproductive disorders may act indirectly through a subsequent decrease in milk yield and reproductive performance.</a:t>
            </a:r>
          </a:p>
          <a:p>
            <a:pPr marL="0" indent="0">
              <a:buNone/>
            </a:pPr>
            <a:r>
              <a:rPr lang="en-US" b="1" i="1" dirty="0"/>
              <a:t>The impact of health disorders on longevity is on average weak, compared to the impact of low milk yield potential and poor reproductive performance. Herd characteristics (availability of heifers, quota, farmer’s attitude towards risk and uncertainty...) modify the risk for a cow to be culled for a given health disorder.</a:t>
            </a:r>
            <a:r>
              <a:rPr lang="en-US" i="1" dirty="0"/>
              <a:t> </a:t>
            </a:r>
          </a:p>
        </p:txBody>
      </p:sp>
      <p:sp>
        <p:nvSpPr>
          <p:cNvPr id="4" name="TextBox 3">
            <a:extLst>
              <a:ext uri="{FF2B5EF4-FFF2-40B4-BE49-F238E27FC236}">
                <a16:creationId xmlns:a16="http://schemas.microsoft.com/office/drawing/2014/main" id="{5C4F3B95-B6CA-F77B-4F0A-C0C50F5DA847}"/>
              </a:ext>
            </a:extLst>
          </p:cNvPr>
          <p:cNvSpPr txBox="1"/>
          <p:nvPr/>
        </p:nvSpPr>
        <p:spPr>
          <a:xfrm>
            <a:off x="7500026" y="6176963"/>
            <a:ext cx="38537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Beaudeau</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et al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AnnZootech</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2000</a:t>
            </a:r>
          </a:p>
        </p:txBody>
      </p:sp>
    </p:spTree>
    <p:extLst>
      <p:ext uri="{BB962C8B-B14F-4D97-AF65-F5344CB8AC3E}">
        <p14:creationId xmlns:p14="http://schemas.microsoft.com/office/powerpoint/2010/main" val="2527582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08777B-CE12-FE14-EE68-7C62AC66946F}"/>
              </a:ext>
            </a:extLst>
          </p:cNvPr>
          <p:cNvSpPr>
            <a:spLocks noGrp="1"/>
          </p:cNvSpPr>
          <p:nvPr>
            <p:ph idx="1"/>
          </p:nvPr>
        </p:nvSpPr>
        <p:spPr>
          <a:xfrm>
            <a:off x="546370" y="522118"/>
            <a:ext cx="3762983" cy="5654945"/>
          </a:xfrm>
        </p:spPr>
        <p:txBody>
          <a:bodyPr>
            <a:normAutofit fontScale="85000" lnSpcReduction="20000"/>
          </a:bodyPr>
          <a:lstStyle/>
          <a:p>
            <a:r>
              <a:rPr lang="en-US" dirty="0">
                <a:latin typeface="Segoe UI" panose="020B0502040204020203" pitchFamily="34" charset="0"/>
                <a:cs typeface="Segoe UI" panose="020B0502040204020203" pitchFamily="34" charset="0"/>
              </a:rPr>
              <a:t>1-year cohort of data from 1946 cows in a transition facility in Germany</a:t>
            </a:r>
          </a:p>
          <a:p>
            <a:r>
              <a:rPr lang="en-US" dirty="0">
                <a:latin typeface="Segoe UI" panose="020B0502040204020203" pitchFamily="34" charset="0"/>
                <a:cs typeface="Segoe UI" panose="020B0502040204020203" pitchFamily="34" charset="0"/>
              </a:rPr>
              <a:t>Metabolic disease = MF, RP, METR, KET, TWIN or MAST</a:t>
            </a:r>
          </a:p>
          <a:p>
            <a:r>
              <a:rPr lang="en-US" dirty="0">
                <a:latin typeface="Segoe UI" panose="020B0502040204020203" pitchFamily="34" charset="0"/>
                <a:cs typeface="Segoe UI" panose="020B0502040204020203" pitchFamily="34" charset="0"/>
              </a:rPr>
              <a:t>Disease effects on culling vary by parity</a:t>
            </a:r>
          </a:p>
          <a:p>
            <a:r>
              <a:rPr lang="en-US" dirty="0">
                <a:latin typeface="Segoe UI" panose="020B0502040204020203" pitchFamily="34" charset="0"/>
                <a:cs typeface="Segoe UI" panose="020B0502040204020203" pitchFamily="34" charset="0"/>
              </a:rPr>
              <a:t>Either primiparous cows are more resilient to a single disease, or producers (rightly?) weigh that event less heavily</a:t>
            </a:r>
          </a:p>
          <a:p>
            <a:r>
              <a:rPr lang="en-US" dirty="0">
                <a:latin typeface="Segoe UI" panose="020B0502040204020203" pitchFamily="34" charset="0"/>
                <a:cs typeface="Segoe UI" panose="020B0502040204020203" pitchFamily="34" charset="0"/>
              </a:rPr>
              <a:t>Comprehensive disease data</a:t>
            </a:r>
          </a:p>
          <a:p>
            <a:r>
              <a:rPr lang="en-US" dirty="0">
                <a:latin typeface="Segoe UI" panose="020B0502040204020203" pitchFamily="34" charset="0"/>
                <a:cs typeface="Segoe UI" panose="020B0502040204020203" pitchFamily="34" charset="0"/>
              </a:rPr>
              <a:t>No milk data</a:t>
            </a:r>
          </a:p>
        </p:txBody>
      </p:sp>
      <p:pic>
        <p:nvPicPr>
          <p:cNvPr id="7" name="Picture 6">
            <a:extLst>
              <a:ext uri="{FF2B5EF4-FFF2-40B4-BE49-F238E27FC236}">
                <a16:creationId xmlns:a16="http://schemas.microsoft.com/office/drawing/2014/main" id="{D1B4829D-CFED-6991-EB19-CE4AD6118C01}"/>
              </a:ext>
            </a:extLst>
          </p:cNvPr>
          <p:cNvPicPr>
            <a:picLocks noChangeAspect="1"/>
          </p:cNvPicPr>
          <p:nvPr/>
        </p:nvPicPr>
        <p:blipFill>
          <a:blip r:embed="rId2"/>
          <a:stretch>
            <a:fillRect/>
          </a:stretch>
        </p:blipFill>
        <p:spPr>
          <a:xfrm>
            <a:off x="4814421" y="95198"/>
            <a:ext cx="7267334" cy="6667603"/>
          </a:xfrm>
          <a:prstGeom prst="rect">
            <a:avLst/>
          </a:prstGeom>
          <a:ln>
            <a:solidFill>
              <a:schemeClr val="tx1"/>
            </a:solidFill>
          </a:ln>
        </p:spPr>
      </p:pic>
      <p:sp>
        <p:nvSpPr>
          <p:cNvPr id="8" name="TextBox 7">
            <a:extLst>
              <a:ext uri="{FF2B5EF4-FFF2-40B4-BE49-F238E27FC236}">
                <a16:creationId xmlns:a16="http://schemas.microsoft.com/office/drawing/2014/main" id="{AC697182-505D-7185-4148-306E213DF4F6}"/>
              </a:ext>
            </a:extLst>
          </p:cNvPr>
          <p:cNvSpPr txBox="1"/>
          <p:nvPr/>
        </p:nvSpPr>
        <p:spPr>
          <a:xfrm>
            <a:off x="925749" y="6311900"/>
            <a:ext cx="300422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Prado et al JDS 2018</a:t>
            </a:r>
          </a:p>
        </p:txBody>
      </p:sp>
      <p:pic>
        <p:nvPicPr>
          <p:cNvPr id="10" name="Picture 9">
            <a:extLst>
              <a:ext uri="{FF2B5EF4-FFF2-40B4-BE49-F238E27FC236}">
                <a16:creationId xmlns:a16="http://schemas.microsoft.com/office/drawing/2014/main" id="{7143A62B-C8CF-91F6-4705-4EB93289FC3E}"/>
              </a:ext>
            </a:extLst>
          </p:cNvPr>
          <p:cNvPicPr>
            <a:picLocks noChangeAspect="1"/>
          </p:cNvPicPr>
          <p:nvPr/>
        </p:nvPicPr>
        <p:blipFill rotWithShape="1">
          <a:blip r:embed="rId3"/>
          <a:srcRect l="50135"/>
          <a:stretch/>
        </p:blipFill>
        <p:spPr>
          <a:xfrm>
            <a:off x="110245" y="5433022"/>
            <a:ext cx="434076" cy="463699"/>
          </a:xfrm>
          <a:prstGeom prst="rect">
            <a:avLst/>
          </a:prstGeom>
        </p:spPr>
      </p:pic>
      <p:pic>
        <p:nvPicPr>
          <p:cNvPr id="11" name="Picture 10">
            <a:extLst>
              <a:ext uri="{FF2B5EF4-FFF2-40B4-BE49-F238E27FC236}">
                <a16:creationId xmlns:a16="http://schemas.microsoft.com/office/drawing/2014/main" id="{1441291D-7446-C745-0CFC-B0DC2D8FFC3F}"/>
              </a:ext>
            </a:extLst>
          </p:cNvPr>
          <p:cNvPicPr>
            <a:picLocks noChangeAspect="1"/>
          </p:cNvPicPr>
          <p:nvPr/>
        </p:nvPicPr>
        <p:blipFill rotWithShape="1">
          <a:blip r:embed="rId3"/>
          <a:srcRect r="50200"/>
          <a:stretch/>
        </p:blipFill>
        <p:spPr>
          <a:xfrm>
            <a:off x="63833" y="4749724"/>
            <a:ext cx="433514" cy="463699"/>
          </a:xfrm>
          <a:prstGeom prst="rect">
            <a:avLst/>
          </a:prstGeom>
        </p:spPr>
      </p:pic>
    </p:spTree>
    <p:extLst>
      <p:ext uri="{BB962C8B-B14F-4D97-AF65-F5344CB8AC3E}">
        <p14:creationId xmlns:p14="http://schemas.microsoft.com/office/powerpoint/2010/main" val="351412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27378D-EE4F-2A72-F4F0-36D5CD0C3B58}"/>
              </a:ext>
            </a:extLst>
          </p:cNvPr>
          <p:cNvSpPr>
            <a:spLocks noGrp="1"/>
          </p:cNvSpPr>
          <p:nvPr>
            <p:ph idx="1"/>
          </p:nvPr>
        </p:nvSpPr>
        <p:spPr>
          <a:xfrm>
            <a:off x="301869" y="430184"/>
            <a:ext cx="2766646" cy="5878025"/>
          </a:xfrm>
        </p:spPr>
        <p:txBody>
          <a:bodyPr>
            <a:normAutofit/>
          </a:bodyPr>
          <a:lstStyle/>
          <a:p>
            <a:r>
              <a:rPr lang="en-US" dirty="0"/>
              <a:t>Same study</a:t>
            </a:r>
          </a:p>
          <a:p>
            <a:r>
              <a:rPr lang="en-US" dirty="0"/>
              <a:t>Machine learning algorithm</a:t>
            </a:r>
          </a:p>
          <a:p>
            <a:r>
              <a:rPr lang="en-US" dirty="0"/>
              <a:t>Conditional inference tree</a:t>
            </a:r>
          </a:p>
          <a:p>
            <a:r>
              <a:rPr lang="en-US" dirty="0"/>
              <a:t>Implies that clinical disease events were more influential than age in culling</a:t>
            </a:r>
          </a:p>
        </p:txBody>
      </p:sp>
      <p:sp>
        <p:nvSpPr>
          <p:cNvPr id="4" name="TextBox 3">
            <a:extLst>
              <a:ext uri="{FF2B5EF4-FFF2-40B4-BE49-F238E27FC236}">
                <a16:creationId xmlns:a16="http://schemas.microsoft.com/office/drawing/2014/main" id="{193E8F48-3038-8647-B5CE-8D8A3228134E}"/>
              </a:ext>
            </a:extLst>
          </p:cNvPr>
          <p:cNvSpPr txBox="1"/>
          <p:nvPr/>
        </p:nvSpPr>
        <p:spPr>
          <a:xfrm>
            <a:off x="7370884" y="6308209"/>
            <a:ext cx="22260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Prado et al JDS 2018</a:t>
            </a:r>
          </a:p>
        </p:txBody>
      </p:sp>
      <p:pic>
        <p:nvPicPr>
          <p:cNvPr id="6" name="Picture 5">
            <a:extLst>
              <a:ext uri="{FF2B5EF4-FFF2-40B4-BE49-F238E27FC236}">
                <a16:creationId xmlns:a16="http://schemas.microsoft.com/office/drawing/2014/main" id="{D3882EFF-BC9B-E367-2725-56AAAD02F3A3}"/>
              </a:ext>
            </a:extLst>
          </p:cNvPr>
          <p:cNvPicPr>
            <a:picLocks noChangeAspect="1"/>
          </p:cNvPicPr>
          <p:nvPr/>
        </p:nvPicPr>
        <p:blipFill>
          <a:blip r:embed="rId2"/>
          <a:stretch>
            <a:fillRect/>
          </a:stretch>
        </p:blipFill>
        <p:spPr>
          <a:xfrm>
            <a:off x="3505147" y="545124"/>
            <a:ext cx="8609134" cy="4934008"/>
          </a:xfrm>
          <a:prstGeom prst="rect">
            <a:avLst/>
          </a:prstGeom>
          <a:ln>
            <a:solidFill>
              <a:schemeClr val="tx1"/>
            </a:solidFill>
          </a:ln>
        </p:spPr>
      </p:pic>
    </p:spTree>
    <p:extLst>
      <p:ext uri="{BB962C8B-B14F-4D97-AF65-F5344CB8AC3E}">
        <p14:creationId xmlns:p14="http://schemas.microsoft.com/office/powerpoint/2010/main" val="1978803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4BB8E-3C91-7CD7-38EE-DD95F9A1C974}"/>
              </a:ext>
            </a:extLst>
          </p:cNvPr>
          <p:cNvSpPr>
            <a:spLocks noGrp="1"/>
          </p:cNvSpPr>
          <p:nvPr>
            <p:ph type="title"/>
          </p:nvPr>
        </p:nvSpPr>
        <p:spPr>
          <a:xfrm>
            <a:off x="509954" y="118938"/>
            <a:ext cx="10515600" cy="1325563"/>
          </a:xfrm>
        </p:spPr>
        <p:txBody>
          <a:bodyPr/>
          <a:lstStyle/>
          <a:p>
            <a:r>
              <a:rPr lang="en-US" b="1" dirty="0">
                <a:solidFill>
                  <a:schemeClr val="accent1"/>
                </a:solidFill>
                <a:latin typeface="Segoe UI" panose="020B0502040204020203" pitchFamily="34" charset="0"/>
                <a:cs typeface="Segoe UI" panose="020B0502040204020203" pitchFamily="34" charset="0"/>
              </a:rPr>
              <a:t>Simple associations of health with culling</a:t>
            </a:r>
          </a:p>
        </p:txBody>
      </p:sp>
      <p:graphicFrame>
        <p:nvGraphicFramePr>
          <p:cNvPr id="3" name="Chart 2">
            <a:extLst>
              <a:ext uri="{FF2B5EF4-FFF2-40B4-BE49-F238E27FC236}">
                <a16:creationId xmlns:a16="http://schemas.microsoft.com/office/drawing/2014/main" id="{A3A3183A-8173-949D-1E62-AEC2D0A4C924}"/>
              </a:ext>
            </a:extLst>
          </p:cNvPr>
          <p:cNvGraphicFramePr>
            <a:graphicFrameLocks/>
          </p:cNvGraphicFramePr>
          <p:nvPr/>
        </p:nvGraphicFramePr>
        <p:xfrm>
          <a:off x="509954" y="3059720"/>
          <a:ext cx="5524500" cy="33322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8998174C-D173-9DDD-1669-F34C25D0CBB3}"/>
              </a:ext>
            </a:extLst>
          </p:cNvPr>
          <p:cNvGraphicFramePr>
            <a:graphicFrameLocks/>
          </p:cNvGraphicFramePr>
          <p:nvPr/>
        </p:nvGraphicFramePr>
        <p:xfrm>
          <a:off x="6157547" y="3033343"/>
          <a:ext cx="5870330" cy="33586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34D69C21-229F-936F-BD38-7AA4F42A5E0F}"/>
              </a:ext>
            </a:extLst>
          </p:cNvPr>
          <p:cNvSpPr txBox="1"/>
          <p:nvPr/>
        </p:nvSpPr>
        <p:spPr>
          <a:xfrm>
            <a:off x="1490297" y="4237837"/>
            <a:ext cx="2549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8" name="TextBox 7">
            <a:extLst>
              <a:ext uri="{FF2B5EF4-FFF2-40B4-BE49-F238E27FC236}">
                <a16:creationId xmlns:a16="http://schemas.microsoft.com/office/drawing/2014/main" id="{5FE07C4D-3652-535D-A047-8B2E79E97CD2}"/>
              </a:ext>
            </a:extLst>
          </p:cNvPr>
          <p:cNvSpPr txBox="1"/>
          <p:nvPr/>
        </p:nvSpPr>
        <p:spPr>
          <a:xfrm>
            <a:off x="1112227" y="4237837"/>
            <a:ext cx="2549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9" name="TextBox 8">
            <a:extLst>
              <a:ext uri="{FF2B5EF4-FFF2-40B4-BE49-F238E27FC236}">
                <a16:creationId xmlns:a16="http://schemas.microsoft.com/office/drawing/2014/main" id="{C114918B-0029-106E-1B00-9873B593789F}"/>
              </a:ext>
            </a:extLst>
          </p:cNvPr>
          <p:cNvSpPr txBox="1"/>
          <p:nvPr/>
        </p:nvSpPr>
        <p:spPr>
          <a:xfrm>
            <a:off x="1841988" y="4237837"/>
            <a:ext cx="2549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0" name="TextBox 9">
            <a:extLst>
              <a:ext uri="{FF2B5EF4-FFF2-40B4-BE49-F238E27FC236}">
                <a16:creationId xmlns:a16="http://schemas.microsoft.com/office/drawing/2014/main" id="{E2E5625D-B491-2E87-C71F-039570F1A6DE}"/>
              </a:ext>
            </a:extLst>
          </p:cNvPr>
          <p:cNvSpPr txBox="1"/>
          <p:nvPr/>
        </p:nvSpPr>
        <p:spPr>
          <a:xfrm>
            <a:off x="2530721" y="4246655"/>
            <a:ext cx="2549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a:extLst>
              <a:ext uri="{FF2B5EF4-FFF2-40B4-BE49-F238E27FC236}">
                <a16:creationId xmlns:a16="http://schemas.microsoft.com/office/drawing/2014/main" id="{F82DD6C0-7CE5-3FE0-13B1-51F6F5AEEEEC}"/>
              </a:ext>
            </a:extLst>
          </p:cNvPr>
          <p:cNvSpPr txBox="1"/>
          <p:nvPr/>
        </p:nvSpPr>
        <p:spPr>
          <a:xfrm>
            <a:off x="8292613" y="2957117"/>
            <a:ext cx="2549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3" name="TextBox 12">
            <a:extLst>
              <a:ext uri="{FF2B5EF4-FFF2-40B4-BE49-F238E27FC236}">
                <a16:creationId xmlns:a16="http://schemas.microsoft.com/office/drawing/2014/main" id="{2A90FA1A-7397-9B41-07A3-09A08965A633}"/>
              </a:ext>
            </a:extLst>
          </p:cNvPr>
          <p:cNvSpPr txBox="1"/>
          <p:nvPr/>
        </p:nvSpPr>
        <p:spPr>
          <a:xfrm>
            <a:off x="3146179" y="4255447"/>
            <a:ext cx="2549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4" name="TextBox 13">
            <a:extLst>
              <a:ext uri="{FF2B5EF4-FFF2-40B4-BE49-F238E27FC236}">
                <a16:creationId xmlns:a16="http://schemas.microsoft.com/office/drawing/2014/main" id="{826AE6D9-E7B8-0642-D930-F321EC118E05}"/>
              </a:ext>
            </a:extLst>
          </p:cNvPr>
          <p:cNvSpPr txBox="1"/>
          <p:nvPr/>
        </p:nvSpPr>
        <p:spPr>
          <a:xfrm>
            <a:off x="3553556" y="4246657"/>
            <a:ext cx="2549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5" name="TextBox 14">
            <a:extLst>
              <a:ext uri="{FF2B5EF4-FFF2-40B4-BE49-F238E27FC236}">
                <a16:creationId xmlns:a16="http://schemas.microsoft.com/office/drawing/2014/main" id="{773B9195-2D9A-2022-F64E-9C89FE3BDC9A}"/>
              </a:ext>
            </a:extLst>
          </p:cNvPr>
          <p:cNvSpPr txBox="1"/>
          <p:nvPr/>
        </p:nvSpPr>
        <p:spPr>
          <a:xfrm>
            <a:off x="8636981" y="2965964"/>
            <a:ext cx="2549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6" name="TextBox 15">
            <a:extLst>
              <a:ext uri="{FF2B5EF4-FFF2-40B4-BE49-F238E27FC236}">
                <a16:creationId xmlns:a16="http://schemas.microsoft.com/office/drawing/2014/main" id="{3029FAF4-0A09-7304-9AD2-2C4C2B7E505D}"/>
              </a:ext>
            </a:extLst>
          </p:cNvPr>
          <p:cNvSpPr txBox="1"/>
          <p:nvPr/>
        </p:nvSpPr>
        <p:spPr>
          <a:xfrm>
            <a:off x="8956439" y="2957117"/>
            <a:ext cx="2549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7" name="TextBox 16">
            <a:extLst>
              <a:ext uri="{FF2B5EF4-FFF2-40B4-BE49-F238E27FC236}">
                <a16:creationId xmlns:a16="http://schemas.microsoft.com/office/drawing/2014/main" id="{9D40B931-8044-1925-F468-2D17D6C33DD7}"/>
              </a:ext>
            </a:extLst>
          </p:cNvPr>
          <p:cNvSpPr txBox="1"/>
          <p:nvPr/>
        </p:nvSpPr>
        <p:spPr>
          <a:xfrm>
            <a:off x="9365288" y="2965964"/>
            <a:ext cx="2549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8" name="TextBox 17">
            <a:extLst>
              <a:ext uri="{FF2B5EF4-FFF2-40B4-BE49-F238E27FC236}">
                <a16:creationId xmlns:a16="http://schemas.microsoft.com/office/drawing/2014/main" id="{783E0E07-7014-3F37-E2D7-66B5871EFA7D}"/>
              </a:ext>
            </a:extLst>
          </p:cNvPr>
          <p:cNvSpPr txBox="1"/>
          <p:nvPr/>
        </p:nvSpPr>
        <p:spPr>
          <a:xfrm>
            <a:off x="10160244" y="2974756"/>
            <a:ext cx="2549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9" name="TextBox 18">
            <a:extLst>
              <a:ext uri="{FF2B5EF4-FFF2-40B4-BE49-F238E27FC236}">
                <a16:creationId xmlns:a16="http://schemas.microsoft.com/office/drawing/2014/main" id="{6BEB9A4D-04B0-98CA-2224-C7CAFCC53491}"/>
              </a:ext>
            </a:extLst>
          </p:cNvPr>
          <p:cNvSpPr txBox="1"/>
          <p:nvPr/>
        </p:nvSpPr>
        <p:spPr>
          <a:xfrm>
            <a:off x="11226311" y="2974756"/>
            <a:ext cx="2549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0" name="TextBox 19">
            <a:extLst>
              <a:ext uri="{FF2B5EF4-FFF2-40B4-BE49-F238E27FC236}">
                <a16:creationId xmlns:a16="http://schemas.microsoft.com/office/drawing/2014/main" id="{9C5836EF-F1BB-A967-93F3-89E770E8ECAC}"/>
              </a:ext>
            </a:extLst>
          </p:cNvPr>
          <p:cNvSpPr txBox="1"/>
          <p:nvPr/>
        </p:nvSpPr>
        <p:spPr>
          <a:xfrm>
            <a:off x="5294434" y="4255447"/>
            <a:ext cx="2549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1" name="TextBox 20">
            <a:extLst>
              <a:ext uri="{FF2B5EF4-FFF2-40B4-BE49-F238E27FC236}">
                <a16:creationId xmlns:a16="http://schemas.microsoft.com/office/drawing/2014/main" id="{26E423B4-4C23-D998-8FC1-9B0AFF514B88}"/>
              </a:ext>
            </a:extLst>
          </p:cNvPr>
          <p:cNvSpPr txBox="1"/>
          <p:nvPr/>
        </p:nvSpPr>
        <p:spPr>
          <a:xfrm>
            <a:off x="8168055" y="6488668"/>
            <a:ext cx="35081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Data from Dubuc et al JDS 2011</a:t>
            </a:r>
          </a:p>
        </p:txBody>
      </p:sp>
      <p:sp>
        <p:nvSpPr>
          <p:cNvPr id="22" name="TextBox 21">
            <a:extLst>
              <a:ext uri="{FF2B5EF4-FFF2-40B4-BE49-F238E27FC236}">
                <a16:creationId xmlns:a16="http://schemas.microsoft.com/office/drawing/2014/main" id="{3BF9C341-DD46-55E7-A66A-879B6EB789A7}"/>
              </a:ext>
            </a:extLst>
          </p:cNvPr>
          <p:cNvSpPr txBox="1"/>
          <p:nvPr/>
        </p:nvSpPr>
        <p:spPr>
          <a:xfrm>
            <a:off x="870438" y="1521069"/>
            <a:ext cx="785153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2070 cows from 6 herds in NY and Ontario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Clinical and metabolic data actively collected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 lameness data</a:t>
            </a:r>
          </a:p>
        </p:txBody>
      </p:sp>
      <p:pic>
        <p:nvPicPr>
          <p:cNvPr id="23" name="Picture 22">
            <a:extLst>
              <a:ext uri="{FF2B5EF4-FFF2-40B4-BE49-F238E27FC236}">
                <a16:creationId xmlns:a16="http://schemas.microsoft.com/office/drawing/2014/main" id="{DE5C931E-5A03-8CCC-F9D0-0DCBE0F17636}"/>
              </a:ext>
            </a:extLst>
          </p:cNvPr>
          <p:cNvPicPr>
            <a:picLocks noChangeAspect="1"/>
          </p:cNvPicPr>
          <p:nvPr/>
        </p:nvPicPr>
        <p:blipFill rotWithShape="1">
          <a:blip r:embed="rId4"/>
          <a:srcRect l="50135"/>
          <a:stretch/>
        </p:blipFill>
        <p:spPr>
          <a:xfrm>
            <a:off x="200020" y="2291391"/>
            <a:ext cx="434076" cy="463699"/>
          </a:xfrm>
          <a:prstGeom prst="rect">
            <a:avLst/>
          </a:prstGeom>
        </p:spPr>
      </p:pic>
      <p:pic>
        <p:nvPicPr>
          <p:cNvPr id="24" name="Picture 23">
            <a:extLst>
              <a:ext uri="{FF2B5EF4-FFF2-40B4-BE49-F238E27FC236}">
                <a16:creationId xmlns:a16="http://schemas.microsoft.com/office/drawing/2014/main" id="{11050E0B-8FF5-9CE6-6C15-0A43E8ADCD48}"/>
              </a:ext>
            </a:extLst>
          </p:cNvPr>
          <p:cNvPicPr>
            <a:picLocks noChangeAspect="1"/>
          </p:cNvPicPr>
          <p:nvPr/>
        </p:nvPicPr>
        <p:blipFill rotWithShape="1">
          <a:blip r:embed="rId4"/>
          <a:srcRect r="50200"/>
          <a:stretch/>
        </p:blipFill>
        <p:spPr>
          <a:xfrm>
            <a:off x="200020" y="1827692"/>
            <a:ext cx="433514" cy="463699"/>
          </a:xfrm>
          <a:prstGeom prst="rect">
            <a:avLst/>
          </a:prstGeom>
        </p:spPr>
      </p:pic>
    </p:spTree>
    <p:extLst>
      <p:ext uri="{BB962C8B-B14F-4D97-AF65-F5344CB8AC3E}">
        <p14:creationId xmlns:p14="http://schemas.microsoft.com/office/powerpoint/2010/main" val="1422794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5A219-F066-41FA-2CC3-4C6D60A6CAE2}"/>
              </a:ext>
            </a:extLst>
          </p:cNvPr>
          <p:cNvSpPr>
            <a:spLocks noGrp="1"/>
          </p:cNvSpPr>
          <p:nvPr>
            <p:ph type="title"/>
          </p:nvPr>
        </p:nvSpPr>
        <p:spPr>
          <a:xfrm>
            <a:off x="839788" y="312371"/>
            <a:ext cx="10515600" cy="1325563"/>
          </a:xfrm>
        </p:spPr>
        <p:txBody>
          <a:bodyPr/>
          <a:lstStyle/>
          <a:p>
            <a:r>
              <a:rPr lang="en-US" b="1" dirty="0">
                <a:solidFill>
                  <a:schemeClr val="accent1"/>
                </a:solidFill>
                <a:latin typeface="Segoe UI" panose="020B0502040204020203" pitchFamily="34" charset="0"/>
                <a:cs typeface="Segoe UI" panose="020B0502040204020203" pitchFamily="34" charset="0"/>
              </a:rPr>
              <a:t>…controlling for other variables</a:t>
            </a:r>
          </a:p>
        </p:txBody>
      </p:sp>
      <p:sp>
        <p:nvSpPr>
          <p:cNvPr id="3" name="Text Placeholder 2">
            <a:extLst>
              <a:ext uri="{FF2B5EF4-FFF2-40B4-BE49-F238E27FC236}">
                <a16:creationId xmlns:a16="http://schemas.microsoft.com/office/drawing/2014/main" id="{E494E8D9-3389-BA52-6BA7-184606FA2990}"/>
              </a:ext>
            </a:extLst>
          </p:cNvPr>
          <p:cNvSpPr>
            <a:spLocks noGrp="1"/>
          </p:cNvSpPr>
          <p:nvPr>
            <p:ph type="body" idx="1"/>
          </p:nvPr>
        </p:nvSpPr>
        <p:spPr/>
        <p:txBody>
          <a:bodyPr/>
          <a:lstStyle/>
          <a:p>
            <a:r>
              <a:rPr lang="en-US" dirty="0"/>
              <a:t>Multivariable model Culled by 63 DIM</a:t>
            </a:r>
          </a:p>
        </p:txBody>
      </p:sp>
      <p:graphicFrame>
        <p:nvGraphicFramePr>
          <p:cNvPr id="7" name="Content Placeholder 6">
            <a:extLst>
              <a:ext uri="{FF2B5EF4-FFF2-40B4-BE49-F238E27FC236}">
                <a16:creationId xmlns:a16="http://schemas.microsoft.com/office/drawing/2014/main" id="{1D7A6EF3-2B78-6F9B-C0FD-61841B802153}"/>
              </a:ext>
            </a:extLst>
          </p:cNvPr>
          <p:cNvGraphicFramePr>
            <a:graphicFrameLocks noGrp="1"/>
          </p:cNvGraphicFramePr>
          <p:nvPr>
            <p:ph sz="half" idx="2"/>
          </p:nvPr>
        </p:nvGraphicFramePr>
        <p:xfrm>
          <a:off x="839788" y="2505075"/>
          <a:ext cx="5157785" cy="3032760"/>
        </p:xfrm>
        <a:graphic>
          <a:graphicData uri="http://schemas.openxmlformats.org/drawingml/2006/table">
            <a:tbl>
              <a:tblPr firstRow="1" bandRow="1">
                <a:tableStyleId>{5C22544A-7EE6-4342-B048-85BDC9FD1C3A}</a:tableStyleId>
              </a:tblPr>
              <a:tblGrid>
                <a:gridCol w="1031557">
                  <a:extLst>
                    <a:ext uri="{9D8B030D-6E8A-4147-A177-3AD203B41FA5}">
                      <a16:colId xmlns:a16="http://schemas.microsoft.com/office/drawing/2014/main" val="3502368758"/>
                    </a:ext>
                  </a:extLst>
                </a:gridCol>
                <a:gridCol w="1031557">
                  <a:extLst>
                    <a:ext uri="{9D8B030D-6E8A-4147-A177-3AD203B41FA5}">
                      <a16:colId xmlns:a16="http://schemas.microsoft.com/office/drawing/2014/main" val="2112407004"/>
                    </a:ext>
                  </a:extLst>
                </a:gridCol>
                <a:gridCol w="1031557">
                  <a:extLst>
                    <a:ext uri="{9D8B030D-6E8A-4147-A177-3AD203B41FA5}">
                      <a16:colId xmlns:a16="http://schemas.microsoft.com/office/drawing/2014/main" val="2881775010"/>
                    </a:ext>
                  </a:extLst>
                </a:gridCol>
                <a:gridCol w="1031557">
                  <a:extLst>
                    <a:ext uri="{9D8B030D-6E8A-4147-A177-3AD203B41FA5}">
                      <a16:colId xmlns:a16="http://schemas.microsoft.com/office/drawing/2014/main" val="1689516855"/>
                    </a:ext>
                  </a:extLst>
                </a:gridCol>
                <a:gridCol w="1031557">
                  <a:extLst>
                    <a:ext uri="{9D8B030D-6E8A-4147-A177-3AD203B41FA5}">
                      <a16:colId xmlns:a16="http://schemas.microsoft.com/office/drawing/2014/main" val="2695557634"/>
                    </a:ext>
                  </a:extLst>
                </a:gridCol>
              </a:tblGrid>
              <a:tr h="370840">
                <a:tc>
                  <a:txBody>
                    <a:bodyPr/>
                    <a:lstStyle/>
                    <a:p>
                      <a:r>
                        <a:rPr lang="en-US" dirty="0"/>
                        <a:t>Variable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dirty="0"/>
                        <a:t>OR</a:t>
                      </a:r>
                    </a:p>
                  </a:txBody>
                  <a:tcPr>
                    <a:lnT w="12700" cap="flat" cmpd="sng" algn="ctr">
                      <a:solidFill>
                        <a:schemeClr val="tx1"/>
                      </a:solidFill>
                      <a:prstDash val="solid"/>
                      <a:round/>
                      <a:headEnd type="none" w="med" len="med"/>
                      <a:tailEnd type="none" w="med" len="med"/>
                    </a:lnT>
                  </a:tcPr>
                </a:tc>
                <a:tc gridSpan="2">
                  <a:txBody>
                    <a:bodyPr/>
                    <a:lstStyle/>
                    <a:p>
                      <a:pPr algn="ctr"/>
                      <a:r>
                        <a:rPr lang="en-US" dirty="0"/>
                        <a:t>LSM Risk</a:t>
                      </a:r>
                    </a:p>
                  </a:txBody>
                  <a:tcPr>
                    <a:lnT w="12700" cap="flat" cmpd="sng" algn="ctr">
                      <a:solidFill>
                        <a:schemeClr val="tx1"/>
                      </a:solidFill>
                      <a:prstDash val="solid"/>
                      <a:round/>
                      <a:headEnd type="none" w="med" len="med"/>
                      <a:tailEnd type="none" w="med" len="med"/>
                    </a:lnT>
                  </a:tcPr>
                </a:tc>
                <a:tc hMerge="1">
                  <a:txBody>
                    <a:bodyPr/>
                    <a:lstStyle/>
                    <a:p>
                      <a:pPr algn="ct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dirty="0"/>
                        <a:t>P</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03945671"/>
                  </a:ext>
                </a:extLst>
              </a:tr>
              <a:tr h="370840">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endParaRPr lang="en-US"/>
                    </a:p>
                  </a:txBody>
                  <a:tcPr/>
                </a:tc>
                <a:tc>
                  <a:txBody>
                    <a:bodyPr/>
                    <a:lstStyle/>
                    <a:p>
                      <a:pPr algn="ctr"/>
                      <a:r>
                        <a:rPr lang="en-US" dirty="0"/>
                        <a:t>No</a:t>
                      </a:r>
                    </a:p>
                  </a:txBody>
                  <a:tcPr/>
                </a:tc>
                <a:tc>
                  <a:txBody>
                    <a:bodyPr/>
                    <a:lstStyle/>
                    <a:p>
                      <a:pPr algn="ctr"/>
                      <a:r>
                        <a:rPr lang="en-US" dirty="0"/>
                        <a:t>Yes</a:t>
                      </a:r>
                    </a:p>
                  </a:txBody>
                  <a:tcPr/>
                </a:tc>
                <a:tc>
                  <a:txBody>
                    <a:bodyPr/>
                    <a:lstStyle/>
                    <a:p>
                      <a:pPr algn="ctr"/>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32558595"/>
                  </a:ext>
                </a:extLst>
              </a:tr>
              <a:tr h="370840">
                <a:tc>
                  <a:txBody>
                    <a:bodyPr/>
                    <a:lstStyle/>
                    <a:p>
                      <a:r>
                        <a:rPr lang="en-US" b="1" dirty="0"/>
                        <a:t>DA</a:t>
                      </a:r>
                    </a:p>
                  </a:txBody>
                  <a:tcPr>
                    <a:lnL w="12700" cap="flat" cmpd="sng" algn="ctr">
                      <a:solidFill>
                        <a:schemeClr val="tx1"/>
                      </a:solidFill>
                      <a:prstDash val="solid"/>
                      <a:round/>
                      <a:headEnd type="none" w="med" len="med"/>
                      <a:tailEnd type="none" w="med" len="med"/>
                    </a:lnL>
                  </a:tcPr>
                </a:tc>
                <a:tc>
                  <a:txBody>
                    <a:bodyPr/>
                    <a:lstStyle/>
                    <a:p>
                      <a:endParaRPr lang="en-US"/>
                    </a:p>
                  </a:txBody>
                  <a:tcPr/>
                </a:tc>
                <a:tc>
                  <a:txBody>
                    <a:bodyPr/>
                    <a:lstStyle/>
                    <a:p>
                      <a:pPr algn="ctr"/>
                      <a:r>
                        <a:rPr lang="en-US" dirty="0"/>
                        <a:t>3%</a:t>
                      </a:r>
                    </a:p>
                  </a:txBody>
                  <a:tcPr/>
                </a:tc>
                <a:tc>
                  <a:txBody>
                    <a:bodyPr/>
                    <a:lstStyle/>
                    <a:p>
                      <a:pPr algn="ctr"/>
                      <a:r>
                        <a:rPr lang="en-US" dirty="0"/>
                        <a:t>8%</a:t>
                      </a:r>
                    </a:p>
                  </a:txBody>
                  <a:tcPr/>
                </a:tc>
                <a:tc>
                  <a:txBody>
                    <a:bodyPr/>
                    <a:lstStyle/>
                    <a:p>
                      <a:pPr algn="ctr"/>
                      <a:r>
                        <a:rPr lang="en-US" dirty="0"/>
                        <a:t>0.02</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34982759"/>
                  </a:ext>
                </a:extLst>
              </a:tr>
              <a:tr h="370840">
                <a:tc>
                  <a:txBody>
                    <a:bodyPr/>
                    <a:lstStyle/>
                    <a:p>
                      <a:r>
                        <a:rPr lang="en-US" b="1" dirty="0"/>
                        <a:t>Ketosis</a:t>
                      </a:r>
                      <a:r>
                        <a:rPr lang="en-US" dirty="0"/>
                        <a:t> wk2</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pPr algn="ctr"/>
                      <a:r>
                        <a:rPr lang="en-US" dirty="0"/>
                        <a:t>4%</a:t>
                      </a:r>
                    </a:p>
                  </a:txBody>
                  <a:tcPr/>
                </a:tc>
                <a:tc>
                  <a:txBody>
                    <a:bodyPr/>
                    <a:lstStyle/>
                    <a:p>
                      <a:pPr algn="ctr"/>
                      <a:r>
                        <a:rPr lang="en-US" dirty="0"/>
                        <a:t>7%</a:t>
                      </a:r>
                    </a:p>
                  </a:txBody>
                  <a:tcPr/>
                </a:tc>
                <a:tc>
                  <a:txBody>
                    <a:bodyPr/>
                    <a:lstStyle/>
                    <a:p>
                      <a:pPr algn="ctr"/>
                      <a:r>
                        <a:rPr lang="en-US" dirty="0"/>
                        <a:t>0.06</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64661581"/>
                  </a:ext>
                </a:extLst>
              </a:tr>
              <a:tr h="370840">
                <a:tc>
                  <a:txBody>
                    <a:bodyPr/>
                    <a:lstStyle/>
                    <a:p>
                      <a:r>
                        <a:rPr lang="en-US" b="1" dirty="0"/>
                        <a:t>Milk</a:t>
                      </a:r>
                      <a:r>
                        <a:rPr lang="en-US" dirty="0"/>
                        <a:t> TD1</a:t>
                      </a:r>
                    </a:p>
                  </a:txBody>
                  <a:tcPr>
                    <a:lnL w="12700" cap="flat" cmpd="sng" algn="ctr">
                      <a:solidFill>
                        <a:schemeClr val="tx1"/>
                      </a:solidFill>
                      <a:prstDash val="solid"/>
                      <a:round/>
                      <a:headEnd type="none" w="med" len="med"/>
                      <a:tailEnd type="none" w="med" len="med"/>
                    </a:lnL>
                  </a:tcPr>
                </a:tc>
                <a:tc gridSpan="3">
                  <a:txBody>
                    <a:bodyPr/>
                    <a:lstStyle/>
                    <a:p>
                      <a:r>
                        <a:rPr lang="en-US" dirty="0"/>
                        <a:t>-7% lower odds per 1 kg &gt; mean (37 kg)</a:t>
                      </a:r>
                    </a:p>
                  </a:txBody>
                  <a:tcPr/>
                </a:tc>
                <a:tc hMerge="1">
                  <a:txBody>
                    <a:bodyPr/>
                    <a:lstStyle/>
                    <a:p>
                      <a:r>
                        <a:rPr lang="en-US" dirty="0"/>
                        <a:t>-7% lower odds per 1 kg &gt; mean (37 kg)</a:t>
                      </a:r>
                    </a:p>
                  </a:txBody>
                  <a:tcPr/>
                </a:tc>
                <a:tc hMerge="1">
                  <a:txBody>
                    <a:bodyPr/>
                    <a:lstStyle/>
                    <a:p>
                      <a:endParaRPr lang="en-US" dirty="0"/>
                    </a:p>
                  </a:txBody>
                  <a:tcPr/>
                </a:tc>
                <a:tc>
                  <a:txBody>
                    <a:bodyPr/>
                    <a:lstStyle/>
                    <a:p>
                      <a:pPr algn="ctr"/>
                      <a:r>
                        <a:rPr lang="en-US" dirty="0"/>
                        <a:t>&lt;0.01</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14813240"/>
                  </a:ext>
                </a:extLst>
              </a:tr>
              <a:tr h="370840">
                <a:tc>
                  <a:txBody>
                    <a:bodyPr/>
                    <a:lstStyle/>
                    <a:p>
                      <a:r>
                        <a:rPr lang="en-US" b="1" dirty="0"/>
                        <a:t>SCC</a:t>
                      </a:r>
                      <a:r>
                        <a:rPr lang="en-US" dirty="0"/>
                        <a:t> TD1</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gridSpan="3">
                  <a:txBody>
                    <a:bodyPr/>
                    <a:lstStyle/>
                    <a:p>
                      <a:r>
                        <a:rPr lang="en-US" dirty="0"/>
                        <a:t>-1% lower odds per 100 &gt; mean (281)</a:t>
                      </a:r>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a:txBody>
                    <a:bodyPr/>
                    <a:lstStyle/>
                    <a:p>
                      <a:pPr algn="ctr"/>
                      <a:r>
                        <a:rPr lang="en-US" dirty="0"/>
                        <a:t>&lt;0.01</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3891253"/>
                  </a:ext>
                </a:extLst>
              </a:tr>
            </a:tbl>
          </a:graphicData>
        </a:graphic>
      </p:graphicFrame>
      <p:sp>
        <p:nvSpPr>
          <p:cNvPr id="5" name="Text Placeholder 4">
            <a:extLst>
              <a:ext uri="{FF2B5EF4-FFF2-40B4-BE49-F238E27FC236}">
                <a16:creationId xmlns:a16="http://schemas.microsoft.com/office/drawing/2014/main" id="{4924E501-7E1E-A236-AC5F-ECBC1DBA5CE7}"/>
              </a:ext>
            </a:extLst>
          </p:cNvPr>
          <p:cNvSpPr>
            <a:spLocks noGrp="1"/>
          </p:cNvSpPr>
          <p:nvPr>
            <p:ph type="body" sz="quarter" idx="3"/>
          </p:nvPr>
        </p:nvSpPr>
        <p:spPr/>
        <p:txBody>
          <a:bodyPr/>
          <a:lstStyle/>
          <a:p>
            <a:r>
              <a:rPr lang="en-US" dirty="0"/>
              <a:t>Multivariable model Culled by 300 DIM</a:t>
            </a:r>
          </a:p>
        </p:txBody>
      </p:sp>
      <p:graphicFrame>
        <p:nvGraphicFramePr>
          <p:cNvPr id="9" name="Content Placeholder 8">
            <a:extLst>
              <a:ext uri="{FF2B5EF4-FFF2-40B4-BE49-F238E27FC236}">
                <a16:creationId xmlns:a16="http://schemas.microsoft.com/office/drawing/2014/main" id="{D9D717AA-9FB1-291A-DC02-7EC3D10A70BD}"/>
              </a:ext>
            </a:extLst>
          </p:cNvPr>
          <p:cNvGraphicFramePr>
            <a:graphicFrameLocks noGrp="1"/>
          </p:cNvGraphicFramePr>
          <p:nvPr>
            <p:ph sz="quarter" idx="4"/>
          </p:nvPr>
        </p:nvGraphicFramePr>
        <p:xfrm>
          <a:off x="6172200" y="2505075"/>
          <a:ext cx="5183185" cy="3881120"/>
        </p:xfrm>
        <a:graphic>
          <a:graphicData uri="http://schemas.openxmlformats.org/drawingml/2006/table">
            <a:tbl>
              <a:tblPr firstRow="1" bandRow="1">
                <a:tableStyleId>{5C22544A-7EE6-4342-B048-85BDC9FD1C3A}</a:tableStyleId>
              </a:tblPr>
              <a:tblGrid>
                <a:gridCol w="1099038">
                  <a:extLst>
                    <a:ext uri="{9D8B030D-6E8A-4147-A177-3AD203B41FA5}">
                      <a16:colId xmlns:a16="http://schemas.microsoft.com/office/drawing/2014/main" val="913364957"/>
                    </a:ext>
                  </a:extLst>
                </a:gridCol>
                <a:gridCol w="974236">
                  <a:extLst>
                    <a:ext uri="{9D8B030D-6E8A-4147-A177-3AD203B41FA5}">
                      <a16:colId xmlns:a16="http://schemas.microsoft.com/office/drawing/2014/main" val="2853851307"/>
                    </a:ext>
                  </a:extLst>
                </a:gridCol>
                <a:gridCol w="1036637">
                  <a:extLst>
                    <a:ext uri="{9D8B030D-6E8A-4147-A177-3AD203B41FA5}">
                      <a16:colId xmlns:a16="http://schemas.microsoft.com/office/drawing/2014/main" val="978664145"/>
                    </a:ext>
                  </a:extLst>
                </a:gridCol>
                <a:gridCol w="1036637">
                  <a:extLst>
                    <a:ext uri="{9D8B030D-6E8A-4147-A177-3AD203B41FA5}">
                      <a16:colId xmlns:a16="http://schemas.microsoft.com/office/drawing/2014/main" val="2194118639"/>
                    </a:ext>
                  </a:extLst>
                </a:gridCol>
                <a:gridCol w="1036637">
                  <a:extLst>
                    <a:ext uri="{9D8B030D-6E8A-4147-A177-3AD203B41FA5}">
                      <a16:colId xmlns:a16="http://schemas.microsoft.com/office/drawing/2014/main" val="3548130568"/>
                    </a:ext>
                  </a:extLst>
                </a:gridCol>
              </a:tblGrid>
              <a:tr h="370840">
                <a:tc>
                  <a:txBody>
                    <a:bodyPr/>
                    <a:lstStyle/>
                    <a:p>
                      <a:r>
                        <a:rPr lang="en-US" dirty="0"/>
                        <a:t>Variable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dirty="0"/>
                        <a:t>OR</a:t>
                      </a:r>
                    </a:p>
                  </a:txBody>
                  <a:tcPr>
                    <a:lnT w="12700" cap="flat" cmpd="sng" algn="ctr">
                      <a:solidFill>
                        <a:schemeClr val="tx1"/>
                      </a:solidFill>
                      <a:prstDash val="solid"/>
                      <a:round/>
                      <a:headEnd type="none" w="med" len="med"/>
                      <a:tailEnd type="none" w="med" len="med"/>
                    </a:lnT>
                  </a:tcPr>
                </a:tc>
                <a:tc gridSpan="2">
                  <a:txBody>
                    <a:bodyPr/>
                    <a:lstStyle/>
                    <a:p>
                      <a:pPr algn="ctr"/>
                      <a:r>
                        <a:rPr lang="en-US" dirty="0"/>
                        <a:t>LSM risk</a:t>
                      </a:r>
                    </a:p>
                  </a:txBody>
                  <a:tcPr>
                    <a:lnT w="12700" cap="flat" cmpd="sng" algn="ctr">
                      <a:solidFill>
                        <a:schemeClr val="tx1"/>
                      </a:solidFill>
                      <a:prstDash val="solid"/>
                      <a:round/>
                      <a:headEnd type="none" w="med" len="med"/>
                      <a:tailEnd type="none" w="med" len="med"/>
                    </a:lnT>
                  </a:tcPr>
                </a:tc>
                <a:tc hMerge="1">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dirty="0"/>
                        <a:t>P</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30842528"/>
                  </a:ext>
                </a:extLst>
              </a:tr>
              <a:tr h="370840">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pPr algn="ctr"/>
                      <a:r>
                        <a:rPr lang="en-US" dirty="0"/>
                        <a:t>No</a:t>
                      </a:r>
                    </a:p>
                  </a:txBody>
                  <a:tcPr/>
                </a:tc>
                <a:tc>
                  <a:txBody>
                    <a:bodyPr/>
                    <a:lstStyle/>
                    <a:p>
                      <a:pPr algn="ctr"/>
                      <a:r>
                        <a:rPr lang="en-US" dirty="0"/>
                        <a:t>Yes</a:t>
                      </a:r>
                    </a:p>
                  </a:txBody>
                  <a:tcPr/>
                </a:tc>
                <a:tc>
                  <a:txBody>
                    <a:bodyPr/>
                    <a:lstStyle/>
                    <a:p>
                      <a:pPr algn="ctr"/>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64034179"/>
                  </a:ext>
                </a:extLst>
              </a:tr>
              <a:tr h="370840">
                <a:tc>
                  <a:txBody>
                    <a:bodyPr/>
                    <a:lstStyle/>
                    <a:p>
                      <a:r>
                        <a:rPr lang="en-US" b="1" dirty="0"/>
                        <a:t>DA</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pPr algn="ctr"/>
                      <a:r>
                        <a:rPr lang="en-US" dirty="0"/>
                        <a:t>10%</a:t>
                      </a:r>
                    </a:p>
                  </a:txBody>
                  <a:tcPr/>
                </a:tc>
                <a:tc>
                  <a:txBody>
                    <a:bodyPr/>
                    <a:lstStyle/>
                    <a:p>
                      <a:pPr algn="ctr"/>
                      <a:r>
                        <a:rPr lang="en-US" dirty="0"/>
                        <a:t>40%</a:t>
                      </a:r>
                    </a:p>
                  </a:txBody>
                  <a:tcPr/>
                </a:tc>
                <a:tc>
                  <a:txBody>
                    <a:bodyPr/>
                    <a:lstStyle/>
                    <a:p>
                      <a:pPr algn="ctr"/>
                      <a:r>
                        <a:rPr lang="en-US" dirty="0"/>
                        <a:t>&lt;0.01</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74003087"/>
                  </a:ext>
                </a:extLst>
              </a:tr>
              <a:tr h="370840">
                <a:tc>
                  <a:txBody>
                    <a:bodyPr/>
                    <a:lstStyle/>
                    <a:p>
                      <a:r>
                        <a:rPr lang="en-US" b="1" dirty="0"/>
                        <a:t>Mastitis</a:t>
                      </a:r>
                    </a:p>
                  </a:txBody>
                  <a:tcPr>
                    <a:lnL w="12700" cap="flat" cmpd="sng" algn="ctr">
                      <a:solidFill>
                        <a:schemeClr val="tx1"/>
                      </a:solidFill>
                      <a:prstDash val="solid"/>
                      <a:round/>
                      <a:headEnd type="none" w="med" len="med"/>
                      <a:tailEnd type="none" w="med" len="med"/>
                    </a:lnL>
                  </a:tcPr>
                </a:tc>
                <a:tc>
                  <a:txBody>
                    <a:bodyPr/>
                    <a:lstStyle/>
                    <a:p>
                      <a:endParaRPr lang="en-US"/>
                    </a:p>
                  </a:txBody>
                  <a:tcPr/>
                </a:tc>
                <a:tc>
                  <a:txBody>
                    <a:bodyPr/>
                    <a:lstStyle/>
                    <a:p>
                      <a:pPr algn="ctr"/>
                      <a:r>
                        <a:rPr lang="en-US" dirty="0"/>
                        <a:t>14%</a:t>
                      </a:r>
                    </a:p>
                  </a:txBody>
                  <a:tcPr/>
                </a:tc>
                <a:tc>
                  <a:txBody>
                    <a:bodyPr/>
                    <a:lstStyle/>
                    <a:p>
                      <a:pPr algn="ctr"/>
                      <a:r>
                        <a:rPr lang="en-US" dirty="0"/>
                        <a:t>31%</a:t>
                      </a:r>
                    </a:p>
                  </a:txBody>
                  <a:tcPr/>
                </a:tc>
                <a:tc>
                  <a:txBody>
                    <a:bodyPr/>
                    <a:lstStyle/>
                    <a:p>
                      <a:pPr algn="ctr"/>
                      <a:r>
                        <a:rPr lang="en-US" dirty="0"/>
                        <a:t>&lt;0.01</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11652442"/>
                  </a:ext>
                </a:extLst>
              </a:tr>
              <a:tr h="370840">
                <a:tc>
                  <a:txBody>
                    <a:bodyPr/>
                    <a:lstStyle/>
                    <a:p>
                      <a:r>
                        <a:rPr lang="en-US" dirty="0"/>
                        <a:t>305 projected </a:t>
                      </a:r>
                      <a:r>
                        <a:rPr lang="en-US" b="1" dirty="0"/>
                        <a:t>milk</a:t>
                      </a:r>
                      <a:r>
                        <a:rPr lang="en-US" dirty="0"/>
                        <a:t> TD 3</a:t>
                      </a:r>
                    </a:p>
                  </a:txBody>
                  <a:tcPr>
                    <a:lnL w="12700" cap="flat" cmpd="sng" algn="ctr">
                      <a:solidFill>
                        <a:schemeClr val="tx1"/>
                      </a:solidFill>
                      <a:prstDash val="solid"/>
                      <a:round/>
                      <a:headEnd type="none" w="med" len="med"/>
                      <a:tailEnd type="none" w="med" len="med"/>
                    </a:lnL>
                  </a:tcPr>
                </a:tc>
                <a:tc gridSpan="3">
                  <a:txBody>
                    <a:bodyPr/>
                    <a:lstStyle/>
                    <a:p>
                      <a:pPr algn="ctr"/>
                      <a:r>
                        <a:rPr lang="en-US" dirty="0"/>
                        <a:t>-36% lower odds per 1000 kg &gt; mean (11,800 kg)</a:t>
                      </a:r>
                    </a:p>
                  </a:txBody>
                  <a:tcPr/>
                </a:tc>
                <a:tc hMerge="1">
                  <a:txBody>
                    <a:bodyPr/>
                    <a:lstStyle/>
                    <a:p>
                      <a:endParaRPr lang="en-US" dirty="0"/>
                    </a:p>
                  </a:txBody>
                  <a:tcPr/>
                </a:tc>
                <a:tc hMerge="1">
                  <a:txBody>
                    <a:bodyPr/>
                    <a:lstStyle/>
                    <a:p>
                      <a:endParaRPr lang="en-US" dirty="0"/>
                    </a:p>
                  </a:txBody>
                  <a:tcPr/>
                </a:tc>
                <a:tc>
                  <a:txBody>
                    <a:bodyPr/>
                    <a:lstStyle/>
                    <a:p>
                      <a:pPr algn="ctr"/>
                      <a:r>
                        <a:rPr lang="en-US" dirty="0"/>
                        <a:t>&lt;0.01</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06865503"/>
                  </a:ext>
                </a:extLst>
              </a:tr>
              <a:tr h="370840">
                <a:tc>
                  <a:txBody>
                    <a:bodyPr/>
                    <a:lstStyle/>
                    <a:p>
                      <a:r>
                        <a:rPr lang="en-US" b="1" dirty="0"/>
                        <a:t>Pregnant</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pPr algn="ctr"/>
                      <a:r>
                        <a:rPr lang="en-US" dirty="0"/>
                        <a:t>63%</a:t>
                      </a:r>
                    </a:p>
                  </a:txBody>
                  <a:tcPr/>
                </a:tc>
                <a:tc>
                  <a:txBody>
                    <a:bodyPr/>
                    <a:lstStyle/>
                    <a:p>
                      <a:pPr algn="ctr"/>
                      <a:r>
                        <a:rPr lang="en-US" dirty="0"/>
                        <a:t>4%</a:t>
                      </a:r>
                    </a:p>
                  </a:txBody>
                  <a:tcPr/>
                </a:tc>
                <a:tc>
                  <a:txBody>
                    <a:bodyPr/>
                    <a:lstStyle/>
                    <a:p>
                      <a:pPr algn="ctr"/>
                      <a:r>
                        <a:rPr lang="en-US" dirty="0"/>
                        <a:t>&lt;0.01</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68170333"/>
                  </a:ext>
                </a:extLst>
              </a:tr>
              <a:tr h="370840">
                <a:tc>
                  <a:txBody>
                    <a:bodyPr/>
                    <a:lstStyle/>
                    <a:p>
                      <a:r>
                        <a:rPr lang="en-US" dirty="0"/>
                        <a:t>Lact1</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gridSpan="2">
                  <a:txBody>
                    <a:bodyPr/>
                    <a:lstStyle/>
                    <a:p>
                      <a:pPr algn="ctr"/>
                      <a:r>
                        <a:rPr lang="en-US" dirty="0"/>
                        <a:t>13%</a:t>
                      </a:r>
                    </a:p>
                  </a:txBody>
                  <a:tcPr/>
                </a:tc>
                <a:tc hMerge="1">
                  <a:txBody>
                    <a:bodyPr/>
                    <a:lstStyle/>
                    <a:p>
                      <a:r>
                        <a:rPr lang="en-US" dirty="0"/>
                        <a:t>13%</a:t>
                      </a:r>
                    </a:p>
                  </a:txBody>
                  <a:tcPr/>
                </a:tc>
                <a:tc rowSpan="3">
                  <a:txBody>
                    <a:bodyPr/>
                    <a:lstStyle/>
                    <a:p>
                      <a:pPr algn="ctr"/>
                      <a:endParaRPr lang="en-US" dirty="0"/>
                    </a:p>
                    <a:p>
                      <a:pPr algn="ctr"/>
                      <a:r>
                        <a:rPr lang="en-US" dirty="0"/>
                        <a:t>&lt;0.01</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9381562"/>
                  </a:ext>
                </a:extLst>
              </a:tr>
              <a:tr h="370840">
                <a:tc>
                  <a:txBody>
                    <a:bodyPr/>
                    <a:lstStyle/>
                    <a:p>
                      <a:r>
                        <a:rPr lang="en-US" dirty="0"/>
                        <a:t>Lactgp2</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gridSpan="2">
                  <a:txBody>
                    <a:bodyPr/>
                    <a:lstStyle/>
                    <a:p>
                      <a:pPr algn="ctr"/>
                      <a:r>
                        <a:rPr lang="en-US" dirty="0"/>
                        <a:t>26%</a:t>
                      </a:r>
                    </a:p>
                  </a:txBody>
                  <a:tcPr/>
                </a:tc>
                <a:tc hMerge="1">
                  <a:txBody>
                    <a:bodyPr/>
                    <a:lstStyle/>
                    <a:p>
                      <a:r>
                        <a:rPr lang="en-US" dirty="0"/>
                        <a:t>26%</a:t>
                      </a:r>
                    </a:p>
                  </a:txBody>
                  <a:tcPr/>
                </a:tc>
                <a:tc vMerge="1">
                  <a:txBody>
                    <a:bodyPr/>
                    <a:lstStyle/>
                    <a:p>
                      <a:r>
                        <a:rPr lang="en-US" dirty="0"/>
                        <a:t>&lt;0.01</a:t>
                      </a:r>
                    </a:p>
                  </a:txBody>
                  <a:tcPr/>
                </a:tc>
                <a:extLst>
                  <a:ext uri="{0D108BD9-81ED-4DB2-BD59-A6C34878D82A}">
                    <a16:rowId xmlns:a16="http://schemas.microsoft.com/office/drawing/2014/main" val="1616010198"/>
                  </a:ext>
                </a:extLst>
              </a:tr>
              <a:tr h="370840">
                <a:tc>
                  <a:txBody>
                    <a:bodyPr/>
                    <a:lstStyle/>
                    <a:p>
                      <a:r>
                        <a:rPr lang="en-US" dirty="0"/>
                        <a:t>Lactgp3</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dirty="0"/>
                    </a:p>
                  </a:txBody>
                  <a:tcPr>
                    <a:lnB w="12700" cap="flat" cmpd="sng" algn="ctr">
                      <a:solidFill>
                        <a:schemeClr val="tx1"/>
                      </a:solidFill>
                      <a:prstDash val="solid"/>
                      <a:round/>
                      <a:headEnd type="none" w="med" len="med"/>
                      <a:tailEnd type="none" w="med" len="med"/>
                    </a:lnB>
                  </a:tcPr>
                </a:tc>
                <a:tc gridSpan="2">
                  <a:txBody>
                    <a:bodyPr/>
                    <a:lstStyle/>
                    <a:p>
                      <a:pPr algn="ctr"/>
                      <a:r>
                        <a:rPr lang="en-US" dirty="0"/>
                        <a:t>28%</a:t>
                      </a:r>
                    </a:p>
                  </a:txBody>
                  <a:tcPr>
                    <a:lnB w="12700" cap="flat" cmpd="sng" algn="ctr">
                      <a:solidFill>
                        <a:schemeClr val="tx1"/>
                      </a:solidFill>
                      <a:prstDash val="solid"/>
                      <a:round/>
                      <a:headEnd type="none" w="med" len="med"/>
                      <a:tailEnd type="none" w="med" len="med"/>
                    </a:lnB>
                  </a:tcPr>
                </a:tc>
                <a:tc hMerge="1">
                  <a:txBody>
                    <a:bodyPr/>
                    <a:lstStyle/>
                    <a:p>
                      <a:r>
                        <a:rPr lang="en-US" dirty="0"/>
                        <a:t>28%</a:t>
                      </a:r>
                    </a:p>
                  </a:txBody>
                  <a:tcPr/>
                </a:tc>
                <a:tc vMerge="1">
                  <a:txBody>
                    <a:bodyPr/>
                    <a:lstStyle/>
                    <a:p>
                      <a:endParaRPr lang="en-US" dirty="0"/>
                    </a:p>
                  </a:txBody>
                  <a:tcPr/>
                </a:tc>
                <a:extLst>
                  <a:ext uri="{0D108BD9-81ED-4DB2-BD59-A6C34878D82A}">
                    <a16:rowId xmlns:a16="http://schemas.microsoft.com/office/drawing/2014/main" val="2505648089"/>
                  </a:ext>
                </a:extLst>
              </a:tr>
            </a:tbl>
          </a:graphicData>
        </a:graphic>
      </p:graphicFrame>
      <p:sp>
        <p:nvSpPr>
          <p:cNvPr id="8" name="TextBox 7">
            <a:extLst>
              <a:ext uri="{FF2B5EF4-FFF2-40B4-BE49-F238E27FC236}">
                <a16:creationId xmlns:a16="http://schemas.microsoft.com/office/drawing/2014/main" id="{1B27ADAF-6D24-5E91-7210-74886233799D}"/>
              </a:ext>
            </a:extLst>
          </p:cNvPr>
          <p:cNvSpPr txBox="1"/>
          <p:nvPr/>
        </p:nvSpPr>
        <p:spPr>
          <a:xfrm>
            <a:off x="839788" y="5600700"/>
            <a:ext cx="36442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Not different by parity</a:t>
            </a:r>
          </a:p>
        </p:txBody>
      </p:sp>
      <p:sp>
        <p:nvSpPr>
          <p:cNvPr id="10" name="TextBox 9">
            <a:extLst>
              <a:ext uri="{FF2B5EF4-FFF2-40B4-BE49-F238E27FC236}">
                <a16:creationId xmlns:a16="http://schemas.microsoft.com/office/drawing/2014/main" id="{0EA7668A-67D7-C733-17B7-36D50B2F6492}"/>
              </a:ext>
            </a:extLst>
          </p:cNvPr>
          <p:cNvSpPr txBox="1"/>
          <p:nvPr/>
        </p:nvSpPr>
        <p:spPr>
          <a:xfrm>
            <a:off x="756139" y="6360963"/>
            <a:ext cx="35081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Data from Dubuc et al JDS 2011</a:t>
            </a:r>
          </a:p>
        </p:txBody>
      </p:sp>
    </p:spTree>
    <p:extLst>
      <p:ext uri="{BB962C8B-B14F-4D97-AF65-F5344CB8AC3E}">
        <p14:creationId xmlns:p14="http://schemas.microsoft.com/office/powerpoint/2010/main" val="3506235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85827-1D3A-A3AC-BF0B-DC0E5CFF2BD5}"/>
              </a:ext>
            </a:extLst>
          </p:cNvPr>
          <p:cNvSpPr>
            <a:spLocks noGrp="1"/>
          </p:cNvSpPr>
          <p:nvPr>
            <p:ph type="title"/>
          </p:nvPr>
        </p:nvSpPr>
        <p:spPr/>
        <p:txBody>
          <a:bodyPr/>
          <a:lstStyle/>
          <a:p>
            <a:r>
              <a:rPr lang="en-US" dirty="0"/>
              <a:t>Inferences depend on the data analyzed</a:t>
            </a:r>
          </a:p>
        </p:txBody>
      </p:sp>
      <p:sp>
        <p:nvSpPr>
          <p:cNvPr id="3" name="Content Placeholder 2">
            <a:extLst>
              <a:ext uri="{FF2B5EF4-FFF2-40B4-BE49-F238E27FC236}">
                <a16:creationId xmlns:a16="http://schemas.microsoft.com/office/drawing/2014/main" id="{F1C212B3-6AF5-4D4F-33F4-B7A9077612F9}"/>
              </a:ext>
            </a:extLst>
          </p:cNvPr>
          <p:cNvSpPr>
            <a:spLocks noGrp="1"/>
          </p:cNvSpPr>
          <p:nvPr>
            <p:ph idx="1"/>
          </p:nvPr>
        </p:nvSpPr>
        <p:spPr>
          <a:xfrm>
            <a:off x="838200" y="1825625"/>
            <a:ext cx="4015902" cy="3689958"/>
          </a:xfrm>
        </p:spPr>
        <p:txBody>
          <a:bodyPr>
            <a:noAutofit/>
          </a:bodyPr>
          <a:lstStyle/>
          <a:p>
            <a:r>
              <a:rPr lang="en-US" sz="2000" dirty="0"/>
              <a:t>28,813 lactations from 14,155 cows on 2 farms in Germany and Slovakia, 2015 - 2020</a:t>
            </a:r>
          </a:p>
          <a:p>
            <a:r>
              <a:rPr lang="en-US" sz="2000" dirty="0"/>
              <a:t>Diseases not in the final model of culling risk to 300 DIM</a:t>
            </a:r>
          </a:p>
          <a:p>
            <a:r>
              <a:rPr lang="en-US" sz="2000" dirty="0"/>
              <a:t>DINCU associated with</a:t>
            </a:r>
          </a:p>
          <a:p>
            <a:pPr lvl="1"/>
            <a:r>
              <a:rPr lang="en-US" sz="2000" dirty="0"/>
              <a:t>Milk yield</a:t>
            </a:r>
          </a:p>
          <a:p>
            <a:pPr lvl="1"/>
            <a:r>
              <a:rPr lang="en-US" sz="2000" dirty="0"/>
              <a:t>MF</a:t>
            </a:r>
          </a:p>
          <a:p>
            <a:pPr lvl="1"/>
            <a:r>
              <a:rPr lang="en-US" sz="2000" dirty="0"/>
              <a:t>RP</a:t>
            </a:r>
          </a:p>
          <a:p>
            <a:pPr lvl="1"/>
            <a:r>
              <a:rPr lang="en-US" sz="2000" dirty="0"/>
              <a:t>Ketosis</a:t>
            </a:r>
          </a:p>
          <a:p>
            <a:pPr lvl="1"/>
            <a:r>
              <a:rPr lang="en-US" sz="2000" dirty="0"/>
              <a:t>DA</a:t>
            </a:r>
          </a:p>
          <a:p>
            <a:pPr lvl="1"/>
            <a:r>
              <a:rPr lang="en-US" sz="2000" dirty="0"/>
              <a:t>Mastitis</a:t>
            </a:r>
          </a:p>
          <a:p>
            <a:pPr lvl="1"/>
            <a:r>
              <a:rPr lang="en-US" sz="2000" dirty="0"/>
              <a:t>Pregnancy at 1</a:t>
            </a:r>
            <a:r>
              <a:rPr lang="en-US" sz="2000" baseline="30000" dirty="0"/>
              <a:t>st</a:t>
            </a:r>
            <a:r>
              <a:rPr lang="en-US" sz="2000" dirty="0"/>
              <a:t> AI</a:t>
            </a:r>
          </a:p>
          <a:p>
            <a:r>
              <a:rPr lang="en-US" sz="2000" dirty="0"/>
              <a:t>= “suitcase variable”</a:t>
            </a:r>
          </a:p>
        </p:txBody>
      </p:sp>
      <p:pic>
        <p:nvPicPr>
          <p:cNvPr id="4" name="Picture 3">
            <a:extLst>
              <a:ext uri="{FF2B5EF4-FFF2-40B4-BE49-F238E27FC236}">
                <a16:creationId xmlns:a16="http://schemas.microsoft.com/office/drawing/2014/main" id="{64FD4B57-B057-19C5-AF62-458AD19A2096}"/>
              </a:ext>
            </a:extLst>
          </p:cNvPr>
          <p:cNvPicPr>
            <a:picLocks noChangeAspect="1"/>
          </p:cNvPicPr>
          <p:nvPr/>
        </p:nvPicPr>
        <p:blipFill>
          <a:blip r:embed="rId2"/>
          <a:stretch>
            <a:fillRect/>
          </a:stretch>
        </p:blipFill>
        <p:spPr>
          <a:xfrm>
            <a:off x="5807413" y="1550415"/>
            <a:ext cx="6224850" cy="4436620"/>
          </a:xfrm>
          <a:prstGeom prst="rect">
            <a:avLst/>
          </a:prstGeom>
          <a:ln>
            <a:solidFill>
              <a:schemeClr val="tx1"/>
            </a:solidFill>
          </a:ln>
        </p:spPr>
      </p:pic>
      <p:sp>
        <p:nvSpPr>
          <p:cNvPr id="5" name="TextBox 4">
            <a:extLst>
              <a:ext uri="{FF2B5EF4-FFF2-40B4-BE49-F238E27FC236}">
                <a16:creationId xmlns:a16="http://schemas.microsoft.com/office/drawing/2014/main" id="{66AD628C-5F27-04AE-2E06-E3900BEF8787}"/>
              </a:ext>
            </a:extLst>
          </p:cNvPr>
          <p:cNvSpPr txBox="1"/>
          <p:nvPr/>
        </p:nvSpPr>
        <p:spPr>
          <a:xfrm>
            <a:off x="7801582" y="6308209"/>
            <a:ext cx="277238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Venjakob</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et al JDS 2023</a:t>
            </a:r>
          </a:p>
        </p:txBody>
      </p:sp>
      <p:sp>
        <p:nvSpPr>
          <p:cNvPr id="7" name="TextBox 6">
            <a:extLst>
              <a:ext uri="{FF2B5EF4-FFF2-40B4-BE49-F238E27FC236}">
                <a16:creationId xmlns:a16="http://schemas.microsoft.com/office/drawing/2014/main" id="{5D4AE24E-14E0-9288-C032-01F1219A9C72}"/>
              </a:ext>
            </a:extLst>
          </p:cNvPr>
          <p:cNvSpPr txBox="1"/>
          <p:nvPr/>
        </p:nvSpPr>
        <p:spPr>
          <a:xfrm>
            <a:off x="10597544" y="1573491"/>
            <a:ext cx="8531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4472C4"/>
                </a:solidFill>
                <a:effectLst/>
                <a:uLnTx/>
                <a:uFillTx/>
                <a:latin typeface="Calibri" panose="020F0502020204030204"/>
                <a:ea typeface="+mn-ea"/>
                <a:cs typeface="+mn-cs"/>
              </a:rPr>
              <a:t>Lact</a:t>
            </a:r>
            <a:r>
              <a:rPr kumimoji="0" lang="en-US" sz="1800" b="0" i="0" u="none" strike="noStrike" kern="1200" cap="none" spc="0" normalizeH="0" baseline="0" noProof="0" dirty="0">
                <a:ln>
                  <a:noFill/>
                </a:ln>
                <a:solidFill>
                  <a:srgbClr val="4472C4"/>
                </a:solidFill>
                <a:effectLst/>
                <a:uLnTx/>
                <a:uFillTx/>
                <a:latin typeface="Calibri" panose="020F0502020204030204"/>
                <a:ea typeface="+mn-ea"/>
                <a:cs typeface="+mn-cs"/>
              </a:rPr>
              <a:t> =1</a:t>
            </a:r>
          </a:p>
        </p:txBody>
      </p:sp>
      <p:sp>
        <p:nvSpPr>
          <p:cNvPr id="8" name="TextBox 7">
            <a:extLst>
              <a:ext uri="{FF2B5EF4-FFF2-40B4-BE49-F238E27FC236}">
                <a16:creationId xmlns:a16="http://schemas.microsoft.com/office/drawing/2014/main" id="{BAF9665E-CCEF-88F9-8357-24DCCD203B7E}"/>
              </a:ext>
            </a:extLst>
          </p:cNvPr>
          <p:cNvSpPr txBox="1"/>
          <p:nvPr/>
        </p:nvSpPr>
        <p:spPr>
          <a:xfrm>
            <a:off x="10670759" y="2856749"/>
            <a:ext cx="90601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FF9900"/>
                </a:solidFill>
                <a:effectLst/>
                <a:uLnTx/>
                <a:uFillTx/>
                <a:latin typeface="Calibri" panose="020F0502020204030204"/>
                <a:ea typeface="+mn-ea"/>
                <a:cs typeface="+mn-cs"/>
              </a:rPr>
              <a:t>Lact</a:t>
            </a:r>
            <a:r>
              <a:rPr kumimoji="0" lang="en-US" sz="1800" b="0" i="0" u="none" strike="noStrike" kern="1200" cap="none" spc="0" normalizeH="0" baseline="0" noProof="0" dirty="0">
                <a:ln>
                  <a:noFill/>
                </a:ln>
                <a:solidFill>
                  <a:srgbClr val="FF9900"/>
                </a:solidFill>
                <a:effectLst/>
                <a:uLnTx/>
                <a:uFillTx/>
                <a:latin typeface="Calibri" panose="020F0502020204030204"/>
                <a:ea typeface="+mn-ea"/>
                <a:cs typeface="+mn-cs"/>
              </a:rPr>
              <a:t> ≥ 2</a:t>
            </a:r>
          </a:p>
        </p:txBody>
      </p:sp>
    </p:spTree>
    <p:extLst>
      <p:ext uri="{BB962C8B-B14F-4D97-AF65-F5344CB8AC3E}">
        <p14:creationId xmlns:p14="http://schemas.microsoft.com/office/powerpoint/2010/main" val="346533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B6B4E-3F09-F202-DB0F-7B81A5C5228A}"/>
              </a:ext>
            </a:extLst>
          </p:cNvPr>
          <p:cNvSpPr>
            <a:spLocks noGrp="1"/>
          </p:cNvSpPr>
          <p:nvPr>
            <p:ph type="title"/>
          </p:nvPr>
        </p:nvSpPr>
        <p:spPr/>
        <p:txBody>
          <a:bodyPr/>
          <a:lstStyle/>
          <a:p>
            <a:r>
              <a:rPr lang="en-US" dirty="0"/>
              <a:t>Transition health affects fertility even with Double </a:t>
            </a:r>
            <a:r>
              <a:rPr lang="en-US" dirty="0" err="1"/>
              <a:t>Ovsynch</a:t>
            </a:r>
            <a:endParaRPr lang="en-US" dirty="0"/>
          </a:p>
        </p:txBody>
      </p:sp>
      <p:pic>
        <p:nvPicPr>
          <p:cNvPr id="6" name="Picture 5">
            <a:extLst>
              <a:ext uri="{FF2B5EF4-FFF2-40B4-BE49-F238E27FC236}">
                <a16:creationId xmlns:a16="http://schemas.microsoft.com/office/drawing/2014/main" id="{25229361-F935-9226-28A4-07939C29FA2D}"/>
              </a:ext>
            </a:extLst>
          </p:cNvPr>
          <p:cNvPicPr>
            <a:picLocks noChangeAspect="1"/>
          </p:cNvPicPr>
          <p:nvPr/>
        </p:nvPicPr>
        <p:blipFill>
          <a:blip r:embed="rId2"/>
          <a:stretch>
            <a:fillRect/>
          </a:stretch>
        </p:blipFill>
        <p:spPr>
          <a:xfrm>
            <a:off x="330558" y="2144385"/>
            <a:ext cx="11809987" cy="4384677"/>
          </a:xfrm>
          <a:prstGeom prst="rect">
            <a:avLst/>
          </a:prstGeom>
          <a:ln>
            <a:solidFill>
              <a:schemeClr val="tx1"/>
            </a:solidFill>
          </a:ln>
        </p:spPr>
      </p:pic>
      <p:sp>
        <p:nvSpPr>
          <p:cNvPr id="7" name="TextBox 6">
            <a:extLst>
              <a:ext uri="{FF2B5EF4-FFF2-40B4-BE49-F238E27FC236}">
                <a16:creationId xmlns:a16="http://schemas.microsoft.com/office/drawing/2014/main" id="{FBBC8167-8DFD-5A42-E122-266102C04D30}"/>
              </a:ext>
            </a:extLst>
          </p:cNvPr>
          <p:cNvSpPr txBox="1"/>
          <p:nvPr/>
        </p:nvSpPr>
        <p:spPr>
          <a:xfrm>
            <a:off x="9002684" y="6492875"/>
            <a:ext cx="35661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Frenkel et al JDSC 2024</a:t>
            </a:r>
          </a:p>
        </p:txBody>
      </p:sp>
      <p:sp>
        <p:nvSpPr>
          <p:cNvPr id="8" name="TextBox 7">
            <a:extLst>
              <a:ext uri="{FF2B5EF4-FFF2-40B4-BE49-F238E27FC236}">
                <a16:creationId xmlns:a16="http://schemas.microsoft.com/office/drawing/2014/main" id="{E128C208-BCAC-B9AA-4C7F-3670DC703D55}"/>
              </a:ext>
            </a:extLst>
          </p:cNvPr>
          <p:cNvSpPr txBox="1"/>
          <p:nvPr/>
        </p:nvSpPr>
        <p:spPr>
          <a:xfrm>
            <a:off x="382385" y="1690688"/>
            <a:ext cx="106402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7 y of data from 1 herd in Germany; 15,040 cows; all Double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Ovsynch</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for 1</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st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AI ~ 72 DIM</a:t>
            </a:r>
          </a:p>
        </p:txBody>
      </p:sp>
      <p:sp>
        <p:nvSpPr>
          <p:cNvPr id="9" name="TextBox 8">
            <a:extLst>
              <a:ext uri="{FF2B5EF4-FFF2-40B4-BE49-F238E27FC236}">
                <a16:creationId xmlns:a16="http://schemas.microsoft.com/office/drawing/2014/main" id="{6262F2F0-C1B2-5E6B-3228-D391E12FD03F}"/>
              </a:ext>
            </a:extLst>
          </p:cNvPr>
          <p:cNvSpPr txBox="1"/>
          <p:nvPr/>
        </p:nvSpPr>
        <p:spPr>
          <a:xfrm>
            <a:off x="10220498" y="2603440"/>
            <a:ext cx="160435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32 to 60 d</a:t>
            </a:r>
          </a:p>
        </p:txBody>
      </p:sp>
      <p:sp>
        <p:nvSpPr>
          <p:cNvPr id="10" name="TextBox 9">
            <a:extLst>
              <a:ext uri="{FF2B5EF4-FFF2-40B4-BE49-F238E27FC236}">
                <a16:creationId xmlns:a16="http://schemas.microsoft.com/office/drawing/2014/main" id="{26B7C46B-C685-4FA7-BF76-D77F9C7F8BCA}"/>
              </a:ext>
            </a:extLst>
          </p:cNvPr>
          <p:cNvSpPr txBox="1"/>
          <p:nvPr/>
        </p:nvSpPr>
        <p:spPr>
          <a:xfrm>
            <a:off x="2094807" y="2809705"/>
            <a:ext cx="20781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t>
            </a:r>
          </a:p>
        </p:txBody>
      </p:sp>
      <p:sp>
        <p:nvSpPr>
          <p:cNvPr id="11" name="TextBox 10">
            <a:extLst>
              <a:ext uri="{FF2B5EF4-FFF2-40B4-BE49-F238E27FC236}">
                <a16:creationId xmlns:a16="http://schemas.microsoft.com/office/drawing/2014/main" id="{2A3341C6-A336-AFE5-CA66-59BDD44666E5}"/>
              </a:ext>
            </a:extLst>
          </p:cNvPr>
          <p:cNvSpPr txBox="1"/>
          <p:nvPr/>
        </p:nvSpPr>
        <p:spPr>
          <a:xfrm>
            <a:off x="2702232" y="2809705"/>
            <a:ext cx="20781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t>
            </a:r>
          </a:p>
        </p:txBody>
      </p:sp>
      <p:sp>
        <p:nvSpPr>
          <p:cNvPr id="12" name="TextBox 11">
            <a:extLst>
              <a:ext uri="{FF2B5EF4-FFF2-40B4-BE49-F238E27FC236}">
                <a16:creationId xmlns:a16="http://schemas.microsoft.com/office/drawing/2014/main" id="{77498FD2-6597-019D-8646-66C13336ACFB}"/>
              </a:ext>
            </a:extLst>
          </p:cNvPr>
          <p:cNvSpPr txBox="1"/>
          <p:nvPr/>
        </p:nvSpPr>
        <p:spPr>
          <a:xfrm>
            <a:off x="3365075" y="2809705"/>
            <a:ext cx="20781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t>
            </a:r>
          </a:p>
        </p:txBody>
      </p:sp>
      <p:sp>
        <p:nvSpPr>
          <p:cNvPr id="13" name="TextBox 12">
            <a:extLst>
              <a:ext uri="{FF2B5EF4-FFF2-40B4-BE49-F238E27FC236}">
                <a16:creationId xmlns:a16="http://schemas.microsoft.com/office/drawing/2014/main" id="{C617B3E3-8DDD-AA35-D444-58C85FE8B7DB}"/>
              </a:ext>
            </a:extLst>
          </p:cNvPr>
          <p:cNvSpPr txBox="1"/>
          <p:nvPr/>
        </p:nvSpPr>
        <p:spPr>
          <a:xfrm>
            <a:off x="4895897" y="3200917"/>
            <a:ext cx="28273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t>
            </a:r>
          </a:p>
        </p:txBody>
      </p:sp>
      <p:sp>
        <p:nvSpPr>
          <p:cNvPr id="14" name="TextBox 13">
            <a:extLst>
              <a:ext uri="{FF2B5EF4-FFF2-40B4-BE49-F238E27FC236}">
                <a16:creationId xmlns:a16="http://schemas.microsoft.com/office/drawing/2014/main" id="{6DF66E76-5107-BE87-0BBC-28E0EC555020}"/>
              </a:ext>
            </a:extLst>
          </p:cNvPr>
          <p:cNvSpPr txBox="1"/>
          <p:nvPr/>
        </p:nvSpPr>
        <p:spPr>
          <a:xfrm>
            <a:off x="5656810" y="3199648"/>
            <a:ext cx="20781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t>
            </a:r>
          </a:p>
        </p:txBody>
      </p:sp>
      <p:sp>
        <p:nvSpPr>
          <p:cNvPr id="15" name="TextBox 14">
            <a:extLst>
              <a:ext uri="{FF2B5EF4-FFF2-40B4-BE49-F238E27FC236}">
                <a16:creationId xmlns:a16="http://schemas.microsoft.com/office/drawing/2014/main" id="{3C00B351-25BD-3C8B-4A03-97E8B5C5DE37}"/>
              </a:ext>
            </a:extLst>
          </p:cNvPr>
          <p:cNvSpPr txBox="1"/>
          <p:nvPr/>
        </p:nvSpPr>
        <p:spPr>
          <a:xfrm>
            <a:off x="4275512" y="3200917"/>
            <a:ext cx="20781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t>
            </a:r>
          </a:p>
        </p:txBody>
      </p:sp>
      <p:cxnSp>
        <p:nvCxnSpPr>
          <p:cNvPr id="17" name="Straight Connector 16">
            <a:extLst>
              <a:ext uri="{FF2B5EF4-FFF2-40B4-BE49-F238E27FC236}">
                <a16:creationId xmlns:a16="http://schemas.microsoft.com/office/drawing/2014/main" id="{402DF4F3-4565-FC36-722D-D05ECC360B89}"/>
              </a:ext>
            </a:extLst>
          </p:cNvPr>
          <p:cNvCxnSpPr>
            <a:cxnSpLocks/>
          </p:cNvCxnSpPr>
          <p:nvPr/>
        </p:nvCxnSpPr>
        <p:spPr>
          <a:xfrm>
            <a:off x="4182195" y="3538792"/>
            <a:ext cx="301135"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E730D41E-4589-B006-C831-17777C272152}"/>
              </a:ext>
            </a:extLst>
          </p:cNvPr>
          <p:cNvCxnSpPr/>
          <p:nvPr/>
        </p:nvCxnSpPr>
        <p:spPr>
          <a:xfrm>
            <a:off x="4483330" y="3522166"/>
            <a:ext cx="0" cy="1021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C85B699-8188-949E-7ABB-6BD24D4BAF6A}"/>
              </a:ext>
            </a:extLst>
          </p:cNvPr>
          <p:cNvCxnSpPr>
            <a:cxnSpLocks/>
          </p:cNvCxnSpPr>
          <p:nvPr/>
        </p:nvCxnSpPr>
        <p:spPr>
          <a:xfrm>
            <a:off x="4182195" y="3522166"/>
            <a:ext cx="0" cy="1021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70ABE5C-FC81-F35C-2ABB-3B666FD2E950}"/>
              </a:ext>
            </a:extLst>
          </p:cNvPr>
          <p:cNvCxnSpPr>
            <a:cxnSpLocks/>
          </p:cNvCxnSpPr>
          <p:nvPr/>
        </p:nvCxnSpPr>
        <p:spPr>
          <a:xfrm>
            <a:off x="5531627" y="3641316"/>
            <a:ext cx="301135"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CE68B8C1-B1EB-DC26-BA50-5CE584446E17}"/>
              </a:ext>
            </a:extLst>
          </p:cNvPr>
          <p:cNvCxnSpPr/>
          <p:nvPr/>
        </p:nvCxnSpPr>
        <p:spPr>
          <a:xfrm>
            <a:off x="5832762" y="3624690"/>
            <a:ext cx="0" cy="1021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03D7B47-5A9D-5440-7DEE-DD50F7D2A34D}"/>
              </a:ext>
            </a:extLst>
          </p:cNvPr>
          <p:cNvCxnSpPr>
            <a:cxnSpLocks/>
          </p:cNvCxnSpPr>
          <p:nvPr/>
        </p:nvCxnSpPr>
        <p:spPr>
          <a:xfrm>
            <a:off x="5531627" y="3624690"/>
            <a:ext cx="0" cy="1021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ABDBC779-128D-0BE1-39F8-097CC16B8F69}"/>
              </a:ext>
            </a:extLst>
          </p:cNvPr>
          <p:cNvSpPr txBox="1"/>
          <p:nvPr/>
        </p:nvSpPr>
        <p:spPr>
          <a:xfrm>
            <a:off x="8044143" y="2555031"/>
            <a:ext cx="20781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t>
            </a:r>
          </a:p>
        </p:txBody>
      </p:sp>
      <p:sp>
        <p:nvSpPr>
          <p:cNvPr id="41" name="TextBox 40">
            <a:extLst>
              <a:ext uri="{FF2B5EF4-FFF2-40B4-BE49-F238E27FC236}">
                <a16:creationId xmlns:a16="http://schemas.microsoft.com/office/drawing/2014/main" id="{6D089B06-8B6F-382F-3307-3A1F4FA65ECA}"/>
              </a:ext>
            </a:extLst>
          </p:cNvPr>
          <p:cNvSpPr txBox="1"/>
          <p:nvPr/>
        </p:nvSpPr>
        <p:spPr>
          <a:xfrm>
            <a:off x="8767751" y="2513717"/>
            <a:ext cx="20781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t>
            </a:r>
          </a:p>
        </p:txBody>
      </p:sp>
      <p:sp>
        <p:nvSpPr>
          <p:cNvPr id="3" name="TextBox 2">
            <a:extLst>
              <a:ext uri="{FF2B5EF4-FFF2-40B4-BE49-F238E27FC236}">
                <a16:creationId xmlns:a16="http://schemas.microsoft.com/office/drawing/2014/main" id="{048EFB70-B428-2ABE-DABA-654EE19CD82E}"/>
              </a:ext>
            </a:extLst>
          </p:cNvPr>
          <p:cNvSpPr txBox="1"/>
          <p:nvPr/>
        </p:nvSpPr>
        <p:spPr>
          <a:xfrm>
            <a:off x="1753986" y="2162567"/>
            <a:ext cx="1529541" cy="646331"/>
          </a:xfrm>
          <a:prstGeom prst="rect">
            <a:avLst/>
          </a:prstGeom>
          <a:solidFill>
            <a:schemeClr val="accent4">
              <a:lumMod val="20000"/>
              <a:lumOff val="8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-10 to -15 points P/AI</a:t>
            </a:r>
          </a:p>
        </p:txBody>
      </p:sp>
    </p:spTree>
    <p:extLst>
      <p:ext uri="{BB962C8B-B14F-4D97-AF65-F5344CB8AC3E}">
        <p14:creationId xmlns:p14="http://schemas.microsoft.com/office/powerpoint/2010/main" val="3723697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D2B85979-4F55-8004-DFA9-A414F24D9BEF}"/>
              </a:ext>
            </a:extLst>
          </p:cNvPr>
          <p:cNvSpPr/>
          <p:nvPr/>
        </p:nvSpPr>
        <p:spPr>
          <a:xfrm>
            <a:off x="9241972" y="4566671"/>
            <a:ext cx="1992086" cy="111850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Effects on sperm?</a:t>
            </a:r>
          </a:p>
        </p:txBody>
      </p:sp>
      <p:sp>
        <p:nvSpPr>
          <p:cNvPr id="2" name="Title 1">
            <a:extLst>
              <a:ext uri="{FF2B5EF4-FFF2-40B4-BE49-F238E27FC236}">
                <a16:creationId xmlns:a16="http://schemas.microsoft.com/office/drawing/2014/main" id="{45C3EB6C-C721-8684-D51E-7716B63FC20E}"/>
              </a:ext>
            </a:extLst>
          </p:cNvPr>
          <p:cNvSpPr>
            <a:spLocks noGrp="1"/>
          </p:cNvSpPr>
          <p:nvPr>
            <p:ph type="title"/>
          </p:nvPr>
        </p:nvSpPr>
        <p:spPr/>
        <p:txBody>
          <a:bodyPr/>
          <a:lstStyle/>
          <a:p>
            <a:r>
              <a:rPr lang="en-US" b="1" dirty="0">
                <a:solidFill>
                  <a:schemeClr val="accent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Mechanisms of effects of reproductive disease</a:t>
            </a:r>
          </a:p>
        </p:txBody>
      </p:sp>
      <p:sp>
        <p:nvSpPr>
          <p:cNvPr id="3" name="Content Placeholder 2">
            <a:extLst>
              <a:ext uri="{FF2B5EF4-FFF2-40B4-BE49-F238E27FC236}">
                <a16:creationId xmlns:a16="http://schemas.microsoft.com/office/drawing/2014/main" id="{A16E7186-D2EB-4554-EB70-525D111B271E}"/>
              </a:ext>
            </a:extLst>
          </p:cNvPr>
          <p:cNvSpPr>
            <a:spLocks noGrp="1"/>
          </p:cNvSpPr>
          <p:nvPr>
            <p:ph idx="1"/>
          </p:nvPr>
        </p:nvSpPr>
        <p:spPr/>
        <p:txBody>
          <a:bodyPr/>
          <a:lstStyle/>
          <a:p>
            <a:r>
              <a:rPr lang="en-US" dirty="0">
                <a:latin typeface="Segoe UI" panose="020B0502040204020203" pitchFamily="34" charset="0"/>
                <a:cs typeface="Segoe UI" panose="020B0502040204020203" pitchFamily="34" charset="0"/>
              </a:rPr>
              <a:t>Connect over 1 to &gt; 3 months</a:t>
            </a:r>
          </a:p>
          <a:p>
            <a:r>
              <a:rPr lang="en-US" dirty="0">
                <a:latin typeface="Segoe UI" panose="020B0502040204020203" pitchFamily="34" charset="0"/>
                <a:cs typeface="Segoe UI" panose="020B0502040204020203" pitchFamily="34" charset="0"/>
              </a:rPr>
              <a:t>Despite apparent clinical resolution</a:t>
            </a:r>
          </a:p>
          <a:p>
            <a:r>
              <a:rPr lang="en-US" dirty="0">
                <a:latin typeface="Segoe UI" panose="020B0502040204020203" pitchFamily="34" charset="0"/>
                <a:cs typeface="Segoe UI" panose="020B0502040204020203" pitchFamily="34" charset="0"/>
              </a:rPr>
              <a:t>Effects on</a:t>
            </a:r>
          </a:p>
          <a:p>
            <a:pPr lvl="1"/>
            <a:r>
              <a:rPr lang="en-US" dirty="0">
                <a:latin typeface="Segoe UI" panose="020B0502040204020203" pitchFamily="34" charset="0"/>
                <a:cs typeface="Segoe UI" panose="020B0502040204020203" pitchFamily="34" charset="0"/>
              </a:rPr>
              <a:t>Probability of ovulation</a:t>
            </a:r>
          </a:p>
          <a:p>
            <a:pPr lvl="1"/>
            <a:r>
              <a:rPr lang="en-US" dirty="0">
                <a:latin typeface="Segoe UI" panose="020B0502040204020203" pitchFamily="34" charset="0"/>
                <a:cs typeface="Segoe UI" panose="020B0502040204020203" pitchFamily="34" charset="0"/>
              </a:rPr>
              <a:t>Oocyte competence</a:t>
            </a:r>
          </a:p>
          <a:p>
            <a:pPr lvl="1"/>
            <a:r>
              <a:rPr lang="en-US" dirty="0">
                <a:latin typeface="Segoe UI" panose="020B0502040204020203" pitchFamily="34" charset="0"/>
                <a:cs typeface="Segoe UI" panose="020B0502040204020203" pitchFamily="34" charset="0"/>
              </a:rPr>
              <a:t>Progesterone production</a:t>
            </a:r>
          </a:p>
          <a:p>
            <a:pPr lvl="1"/>
            <a:r>
              <a:rPr lang="en-US" dirty="0">
                <a:latin typeface="Segoe UI" panose="020B0502040204020203" pitchFamily="34" charset="0"/>
                <a:cs typeface="Segoe UI" panose="020B0502040204020203" pitchFamily="34" charset="0"/>
              </a:rPr>
              <a:t>Embryo quality (e.g. Day 7)</a:t>
            </a:r>
          </a:p>
          <a:p>
            <a:pPr lvl="1"/>
            <a:r>
              <a:rPr lang="en-US" dirty="0">
                <a:latin typeface="Segoe UI" panose="020B0502040204020203" pitchFamily="34" charset="0"/>
                <a:cs typeface="Segoe UI" panose="020B0502040204020203" pitchFamily="34" charset="0"/>
              </a:rPr>
              <a:t>Embryo development (e.g. Day 15)</a:t>
            </a:r>
          </a:p>
          <a:p>
            <a:pPr lvl="1"/>
            <a:r>
              <a:rPr lang="en-US" dirty="0">
                <a:latin typeface="Segoe UI" panose="020B0502040204020203" pitchFamily="34" charset="0"/>
                <a:cs typeface="Segoe UI" panose="020B0502040204020203" pitchFamily="34" charset="0"/>
              </a:rPr>
              <a:t>Embryo survival (e.g. Day 30 to 60)</a:t>
            </a:r>
          </a:p>
        </p:txBody>
      </p:sp>
      <p:sp>
        <p:nvSpPr>
          <p:cNvPr id="4" name="Oval 3">
            <a:extLst>
              <a:ext uri="{FF2B5EF4-FFF2-40B4-BE49-F238E27FC236}">
                <a16:creationId xmlns:a16="http://schemas.microsoft.com/office/drawing/2014/main" id="{CF9935CA-6287-1457-CCE0-7FF2E7825DFB}"/>
              </a:ext>
            </a:extLst>
          </p:cNvPr>
          <p:cNvSpPr/>
          <p:nvPr/>
        </p:nvSpPr>
        <p:spPr>
          <a:xfrm>
            <a:off x="7249886" y="2481943"/>
            <a:ext cx="1992086" cy="1118507"/>
          </a:xfrm>
          <a:prstGeom prst="ellipse">
            <a:avLst/>
          </a:prstGeom>
          <a:solidFill>
            <a:srgbClr val="FF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Follicular environment</a:t>
            </a:r>
          </a:p>
        </p:txBody>
      </p:sp>
      <p:sp>
        <p:nvSpPr>
          <p:cNvPr id="5" name="Oval 4">
            <a:extLst>
              <a:ext uri="{FF2B5EF4-FFF2-40B4-BE49-F238E27FC236}">
                <a16:creationId xmlns:a16="http://schemas.microsoft.com/office/drawing/2014/main" id="{1DB8CBBC-359A-1E09-8E29-BC915171617A}"/>
              </a:ext>
            </a:extLst>
          </p:cNvPr>
          <p:cNvSpPr/>
          <p:nvPr/>
        </p:nvSpPr>
        <p:spPr>
          <a:xfrm>
            <a:off x="7369628" y="3462679"/>
            <a:ext cx="1992086" cy="1118507"/>
          </a:xfrm>
          <a:prstGeom prst="ellipse">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Oocyte quality</a:t>
            </a:r>
          </a:p>
        </p:txBody>
      </p:sp>
      <p:sp>
        <p:nvSpPr>
          <p:cNvPr id="6" name="Oval 5">
            <a:extLst>
              <a:ext uri="{FF2B5EF4-FFF2-40B4-BE49-F238E27FC236}">
                <a16:creationId xmlns:a16="http://schemas.microsoft.com/office/drawing/2014/main" id="{CC5E10F2-8DE1-B1E9-1916-4B1022BB5438}"/>
              </a:ext>
            </a:extLst>
          </p:cNvPr>
          <p:cNvSpPr/>
          <p:nvPr/>
        </p:nvSpPr>
        <p:spPr>
          <a:xfrm>
            <a:off x="7173685" y="4716123"/>
            <a:ext cx="2383972" cy="1460840"/>
          </a:xfrm>
          <a:prstGeom prst="ellipse">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Uterine environment</a:t>
            </a:r>
          </a:p>
        </p:txBody>
      </p:sp>
    </p:spTree>
    <p:extLst>
      <p:ext uri="{BB962C8B-B14F-4D97-AF65-F5344CB8AC3E}">
        <p14:creationId xmlns:p14="http://schemas.microsoft.com/office/powerpoint/2010/main" val="2898515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0837" y="1000453"/>
            <a:ext cx="4461165" cy="5371556"/>
          </a:xfrm>
          <a:prstGeom prst="rect">
            <a:avLst/>
          </a:prstGeom>
          <a:ln>
            <a:solidFill>
              <a:schemeClr val="tx1"/>
            </a:solidFill>
          </a:ln>
        </p:spPr>
      </p:pic>
      <p:sp>
        <p:nvSpPr>
          <p:cNvPr id="3" name="TextBox 2"/>
          <p:cNvSpPr txBox="1"/>
          <p:nvPr/>
        </p:nvSpPr>
        <p:spPr>
          <a:xfrm>
            <a:off x="471055" y="6383699"/>
            <a:ext cx="460894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Ewe model - </a:t>
            </a:r>
            <a:r>
              <a:rPr kumimoji="0" lang="en-CA" sz="1800" b="0" i="0" u="none" strike="noStrike" kern="1200" cap="none" spc="0" normalizeH="0" baseline="0" noProof="0" dirty="0" err="1">
                <a:ln>
                  <a:noFill/>
                </a:ln>
                <a:solidFill>
                  <a:prstClr val="black"/>
                </a:solidFill>
                <a:effectLst/>
                <a:uLnTx/>
                <a:uFillTx/>
                <a:latin typeface="Calibri" panose="020F0502020204030204"/>
                <a:ea typeface="+mn-ea"/>
                <a:cs typeface="+mn-cs"/>
              </a:rPr>
              <a:t>Scaramuzzi</a:t>
            </a: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 et al RFD 2011</a:t>
            </a:r>
          </a:p>
        </p:txBody>
      </p:sp>
      <p:sp>
        <p:nvSpPr>
          <p:cNvPr id="4" name="TextBox 3"/>
          <p:cNvSpPr txBox="1"/>
          <p:nvPr/>
        </p:nvSpPr>
        <p:spPr>
          <a:xfrm>
            <a:off x="4572002" y="147780"/>
            <a:ext cx="7619998"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Follicular development occurs over 2 to &gt; 4 months</a:t>
            </a:r>
          </a:p>
        </p:txBody>
      </p:sp>
      <p:pic>
        <p:nvPicPr>
          <p:cNvPr id="6" name="Picture 5"/>
          <p:cNvPicPr>
            <a:picLocks noChangeAspect="1"/>
          </p:cNvPicPr>
          <p:nvPr/>
        </p:nvPicPr>
        <p:blipFill rotWithShape="1">
          <a:blip r:embed="rId3"/>
          <a:srcRect t="2730"/>
          <a:stretch/>
        </p:blipFill>
        <p:spPr>
          <a:xfrm>
            <a:off x="5561542" y="2504698"/>
            <a:ext cx="5218637" cy="3746675"/>
          </a:xfrm>
          <a:prstGeom prst="rect">
            <a:avLst/>
          </a:prstGeom>
          <a:ln>
            <a:solidFill>
              <a:schemeClr val="tx1"/>
            </a:solidFill>
          </a:ln>
        </p:spPr>
      </p:pic>
      <p:sp>
        <p:nvSpPr>
          <p:cNvPr id="7" name="TextBox 6"/>
          <p:cNvSpPr txBox="1"/>
          <p:nvPr/>
        </p:nvSpPr>
        <p:spPr>
          <a:xfrm>
            <a:off x="5560291" y="1828800"/>
            <a:ext cx="52198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6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Britt hypothesis (1992)</a:t>
            </a:r>
          </a:p>
        </p:txBody>
      </p:sp>
    </p:spTree>
    <p:extLst>
      <p:ext uri="{BB962C8B-B14F-4D97-AF65-F5344CB8AC3E}">
        <p14:creationId xmlns:p14="http://schemas.microsoft.com/office/powerpoint/2010/main" val="733578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E37BB7F-0223-3CE9-5304-F4FB9B0C05E6}"/>
              </a:ext>
            </a:extLst>
          </p:cNvPr>
          <p:cNvSpPr>
            <a:spLocks noGrp="1" noChangeArrowheads="1"/>
          </p:cNvSpPr>
          <p:nvPr>
            <p:ph type="ctrTitle"/>
          </p:nvPr>
        </p:nvSpPr>
        <p:spPr>
          <a:xfrm>
            <a:off x="2209800" y="762000"/>
            <a:ext cx="7772400" cy="1143000"/>
          </a:xfrm>
        </p:spPr>
        <p:txBody>
          <a:bodyPr anchor="ctr"/>
          <a:lstStyle/>
          <a:p>
            <a:r>
              <a:rPr lang="en-CA" altLang="en-US" sz="4400"/>
              <a:t>Reproduction and</a:t>
            </a:r>
            <a:br>
              <a:rPr lang="en-CA" altLang="en-US" sz="4400"/>
            </a:br>
            <a:r>
              <a:rPr lang="en-CA" altLang="en-US" sz="4400"/>
              <a:t>its impact on cow survival and replacement</a:t>
            </a:r>
            <a:endParaRPr lang="en-GB" altLang="en-US" sz="4400"/>
          </a:p>
        </p:txBody>
      </p:sp>
      <p:sp>
        <p:nvSpPr>
          <p:cNvPr id="3075" name="Rectangle 3">
            <a:extLst>
              <a:ext uri="{FF2B5EF4-FFF2-40B4-BE49-F238E27FC236}">
                <a16:creationId xmlns:a16="http://schemas.microsoft.com/office/drawing/2014/main" id="{60C6C16C-4A5D-EE8F-5698-E91412D51E1D}"/>
              </a:ext>
            </a:extLst>
          </p:cNvPr>
          <p:cNvSpPr>
            <a:spLocks noGrp="1" noChangeArrowheads="1"/>
          </p:cNvSpPr>
          <p:nvPr>
            <p:ph type="subTitle" idx="1"/>
          </p:nvPr>
        </p:nvSpPr>
        <p:spPr>
          <a:xfrm>
            <a:off x="2895600" y="2514600"/>
            <a:ext cx="6400800" cy="1752600"/>
          </a:xfrm>
        </p:spPr>
        <p:txBody>
          <a:bodyPr/>
          <a:lstStyle/>
          <a:p>
            <a:r>
              <a:rPr lang="en-CA" altLang="en-US" sz="3200"/>
              <a:t>Stephen LeBlanc</a:t>
            </a:r>
          </a:p>
          <a:p>
            <a:r>
              <a:rPr lang="en-CA" altLang="en-US" sz="3200"/>
              <a:t>ADSA Discover conference</a:t>
            </a:r>
          </a:p>
          <a:p>
            <a:r>
              <a:rPr lang="en-CA" altLang="en-US" sz="3200"/>
              <a:t>October 4, 2004</a:t>
            </a:r>
          </a:p>
          <a:p>
            <a:r>
              <a:rPr lang="en-CA" altLang="en-US" sz="3200"/>
              <a:t>Nashville, IN</a:t>
            </a:r>
            <a:endParaRPr lang="en-GB" altLang="en-US" sz="3200"/>
          </a:p>
        </p:txBody>
      </p:sp>
      <p:pic>
        <p:nvPicPr>
          <p:cNvPr id="3078" name="Picture 6">
            <a:extLst>
              <a:ext uri="{FF2B5EF4-FFF2-40B4-BE49-F238E27FC236}">
                <a16:creationId xmlns:a16="http://schemas.microsoft.com/office/drawing/2014/main" id="{9BC76CFF-AFFC-EA92-6264-5239CB5EB7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4953001"/>
            <a:ext cx="3621088" cy="1177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C7EF-45B3-4BD3-9471-BC4863AD9D4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6DA2C45-F322-AD2D-0492-3B346F86D85E}"/>
              </a:ext>
            </a:extLst>
          </p:cNvPr>
          <p:cNvPicPr>
            <a:picLocks noChangeAspect="1"/>
          </p:cNvPicPr>
          <p:nvPr/>
        </p:nvPicPr>
        <p:blipFill>
          <a:blip r:embed="rId2"/>
          <a:stretch>
            <a:fillRect/>
          </a:stretch>
        </p:blipFill>
        <p:spPr>
          <a:xfrm>
            <a:off x="110837" y="649992"/>
            <a:ext cx="4461165" cy="5371556"/>
          </a:xfrm>
          <a:prstGeom prst="rect">
            <a:avLst/>
          </a:prstGeom>
          <a:ln>
            <a:solidFill>
              <a:schemeClr val="tx1"/>
            </a:solidFill>
          </a:ln>
        </p:spPr>
      </p:pic>
      <p:sp>
        <p:nvSpPr>
          <p:cNvPr id="3" name="TextBox 2">
            <a:extLst>
              <a:ext uri="{FF2B5EF4-FFF2-40B4-BE49-F238E27FC236}">
                <a16:creationId xmlns:a16="http://schemas.microsoft.com/office/drawing/2014/main" id="{101985BB-97E1-5C50-F298-F00CB7254507}"/>
              </a:ext>
            </a:extLst>
          </p:cNvPr>
          <p:cNvSpPr txBox="1"/>
          <p:nvPr/>
        </p:nvSpPr>
        <p:spPr>
          <a:xfrm>
            <a:off x="471055" y="6383699"/>
            <a:ext cx="460894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Ewe model - </a:t>
            </a:r>
            <a:r>
              <a:rPr kumimoji="0" lang="en-CA" sz="1800" b="0" i="0" u="none" strike="noStrike" kern="1200" cap="none" spc="0" normalizeH="0" baseline="0" noProof="0" dirty="0" err="1">
                <a:ln>
                  <a:noFill/>
                </a:ln>
                <a:solidFill>
                  <a:prstClr val="black"/>
                </a:solidFill>
                <a:effectLst/>
                <a:uLnTx/>
                <a:uFillTx/>
                <a:latin typeface="Calibri" panose="020F0502020204030204"/>
                <a:ea typeface="+mn-ea"/>
                <a:cs typeface="+mn-cs"/>
              </a:rPr>
              <a:t>Scaramuzzi</a:t>
            </a: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 et al RFD 2011</a:t>
            </a:r>
          </a:p>
        </p:txBody>
      </p:sp>
      <p:sp>
        <p:nvSpPr>
          <p:cNvPr id="4" name="TextBox 3">
            <a:extLst>
              <a:ext uri="{FF2B5EF4-FFF2-40B4-BE49-F238E27FC236}">
                <a16:creationId xmlns:a16="http://schemas.microsoft.com/office/drawing/2014/main" id="{21B51A15-AA32-FA49-A036-FBC2C195486F}"/>
              </a:ext>
            </a:extLst>
          </p:cNvPr>
          <p:cNvSpPr txBox="1"/>
          <p:nvPr/>
        </p:nvSpPr>
        <p:spPr>
          <a:xfrm>
            <a:off x="4572002" y="147780"/>
            <a:ext cx="7619998"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Follicular development occurs over 2 to &gt; 4 months</a:t>
            </a:r>
          </a:p>
        </p:txBody>
      </p:sp>
      <p:pic>
        <p:nvPicPr>
          <p:cNvPr id="6" name="Picture 5">
            <a:extLst>
              <a:ext uri="{FF2B5EF4-FFF2-40B4-BE49-F238E27FC236}">
                <a16:creationId xmlns:a16="http://schemas.microsoft.com/office/drawing/2014/main" id="{CCA60D63-4770-FD40-55A4-3EEBD7924D5F}"/>
              </a:ext>
            </a:extLst>
          </p:cNvPr>
          <p:cNvPicPr>
            <a:picLocks noChangeAspect="1"/>
          </p:cNvPicPr>
          <p:nvPr/>
        </p:nvPicPr>
        <p:blipFill rotWithShape="1">
          <a:blip r:embed="rId3"/>
          <a:srcRect t="2730"/>
          <a:stretch/>
        </p:blipFill>
        <p:spPr>
          <a:xfrm>
            <a:off x="5436851" y="2637024"/>
            <a:ext cx="5218637" cy="3746675"/>
          </a:xfrm>
          <a:prstGeom prst="rect">
            <a:avLst/>
          </a:prstGeom>
          <a:ln>
            <a:solidFill>
              <a:schemeClr val="tx1"/>
            </a:solidFill>
          </a:ln>
        </p:spPr>
      </p:pic>
      <p:sp>
        <p:nvSpPr>
          <p:cNvPr id="7" name="TextBox 6">
            <a:extLst>
              <a:ext uri="{FF2B5EF4-FFF2-40B4-BE49-F238E27FC236}">
                <a16:creationId xmlns:a16="http://schemas.microsoft.com/office/drawing/2014/main" id="{70ACC17C-9774-9DB0-47C1-B314822F63DA}"/>
              </a:ext>
            </a:extLst>
          </p:cNvPr>
          <p:cNvSpPr txBox="1"/>
          <p:nvPr/>
        </p:nvSpPr>
        <p:spPr>
          <a:xfrm>
            <a:off x="5319222" y="1469345"/>
            <a:ext cx="52198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6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Britt hypothesis (1992)</a:t>
            </a:r>
          </a:p>
        </p:txBody>
      </p:sp>
      <p:sp>
        <p:nvSpPr>
          <p:cNvPr id="5" name="Freeform 6">
            <a:extLst>
              <a:ext uri="{FF2B5EF4-FFF2-40B4-BE49-F238E27FC236}">
                <a16:creationId xmlns:a16="http://schemas.microsoft.com/office/drawing/2014/main" id="{450B3840-FB38-7640-F35F-5125C79EAED7}"/>
              </a:ext>
            </a:extLst>
          </p:cNvPr>
          <p:cNvSpPr/>
          <p:nvPr/>
        </p:nvSpPr>
        <p:spPr>
          <a:xfrm>
            <a:off x="6966064" y="3027896"/>
            <a:ext cx="1130531" cy="1276527"/>
          </a:xfrm>
          <a:custGeom>
            <a:avLst/>
            <a:gdLst>
              <a:gd name="connsiteX0" fmla="*/ 0 w 4386649"/>
              <a:gd name="connsiteY0" fmla="*/ 2025902 h 2062973"/>
              <a:gd name="connsiteX1" fmla="*/ 432487 w 4386649"/>
              <a:gd name="connsiteY1" fmla="*/ 11751 h 2062973"/>
              <a:gd name="connsiteX2" fmla="*/ 2113006 w 4386649"/>
              <a:gd name="connsiteY2" fmla="*/ 1235070 h 2062973"/>
              <a:gd name="connsiteX3" fmla="*/ 4386649 w 4386649"/>
              <a:gd name="connsiteY3" fmla="*/ 2062973 h 2062973"/>
            </a:gdLst>
            <a:ahLst/>
            <a:cxnLst>
              <a:cxn ang="0">
                <a:pos x="connsiteX0" y="connsiteY0"/>
              </a:cxn>
              <a:cxn ang="0">
                <a:pos x="connsiteX1" y="connsiteY1"/>
              </a:cxn>
              <a:cxn ang="0">
                <a:pos x="connsiteX2" y="connsiteY2"/>
              </a:cxn>
              <a:cxn ang="0">
                <a:pos x="connsiteX3" y="connsiteY3"/>
              </a:cxn>
            </a:cxnLst>
            <a:rect l="l" t="t" r="r" b="b"/>
            <a:pathLst>
              <a:path w="4386649" h="2062973">
                <a:moveTo>
                  <a:pt x="0" y="2025902"/>
                </a:moveTo>
                <a:cubicBezTo>
                  <a:pt x="40159" y="1084729"/>
                  <a:pt x="80319" y="143556"/>
                  <a:pt x="432487" y="11751"/>
                </a:cubicBezTo>
                <a:cubicBezTo>
                  <a:pt x="784655" y="-120054"/>
                  <a:pt x="1453979" y="893200"/>
                  <a:pt x="2113006" y="1235070"/>
                </a:cubicBezTo>
                <a:cubicBezTo>
                  <a:pt x="2772033" y="1576940"/>
                  <a:pt x="3952103" y="1906454"/>
                  <a:pt x="4386649" y="2062973"/>
                </a:cubicBezTo>
              </a:path>
            </a:pathLst>
          </a:cu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B11868C-4DA0-2207-DA72-D411345F262D}"/>
              </a:ext>
            </a:extLst>
          </p:cNvPr>
          <p:cNvSpPr txBox="1"/>
          <p:nvPr/>
        </p:nvSpPr>
        <p:spPr>
          <a:xfrm>
            <a:off x="5095702" y="1985202"/>
            <a:ext cx="632690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600" b="1" i="0" u="none" strike="noStrike" kern="1200" cap="none" spc="0" normalizeH="0" baseline="0" noProof="0" dirty="0">
                <a:ln>
                  <a:noFill/>
                </a:ln>
                <a:solidFill>
                  <a:srgbClr val="C00000"/>
                </a:solidFill>
                <a:effectLst/>
                <a:uLnTx/>
                <a:uFillTx/>
                <a:latin typeface="Segoe UI" panose="020B0502040204020203" pitchFamily="34" charset="0"/>
                <a:ea typeface="+mn-ea"/>
                <a:cs typeface="Segoe UI" panose="020B0502040204020203" pitchFamily="34" charset="0"/>
              </a:rPr>
              <a:t>LeBlanc hypothesis (2024)</a:t>
            </a:r>
          </a:p>
        </p:txBody>
      </p:sp>
      <p:pic>
        <p:nvPicPr>
          <p:cNvPr id="9" name="Picture 8">
            <a:extLst>
              <a:ext uri="{FF2B5EF4-FFF2-40B4-BE49-F238E27FC236}">
                <a16:creationId xmlns:a16="http://schemas.microsoft.com/office/drawing/2014/main" id="{229FBB5D-5F29-4B11-61ED-0603D1C62A6F}"/>
              </a:ext>
            </a:extLst>
          </p:cNvPr>
          <p:cNvPicPr>
            <a:picLocks noChangeAspect="1"/>
          </p:cNvPicPr>
          <p:nvPr/>
        </p:nvPicPr>
        <p:blipFill rotWithShape="1">
          <a:blip r:embed="rId4"/>
          <a:srcRect r="50200"/>
          <a:stretch/>
        </p:blipFill>
        <p:spPr>
          <a:xfrm>
            <a:off x="11212617" y="2115676"/>
            <a:ext cx="433514" cy="463699"/>
          </a:xfrm>
          <a:prstGeom prst="rect">
            <a:avLst/>
          </a:prstGeom>
        </p:spPr>
      </p:pic>
      <p:sp>
        <p:nvSpPr>
          <p:cNvPr id="10" name="TextBox 9">
            <a:extLst>
              <a:ext uri="{FF2B5EF4-FFF2-40B4-BE49-F238E27FC236}">
                <a16:creationId xmlns:a16="http://schemas.microsoft.com/office/drawing/2014/main" id="{3DC5C2F7-0315-2CF6-A684-710370A95ABC}"/>
              </a:ext>
            </a:extLst>
          </p:cNvPr>
          <p:cNvSpPr txBox="1"/>
          <p:nvPr/>
        </p:nvSpPr>
        <p:spPr>
          <a:xfrm>
            <a:off x="10539110" y="2866212"/>
            <a:ext cx="553998" cy="1855886"/>
          </a:xfrm>
          <a:prstGeom prst="rect">
            <a:avLst/>
          </a:prstGeom>
          <a:no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libri" panose="020F0502020204030204"/>
                <a:ea typeface="+mn-ea"/>
                <a:cs typeface="+mn-cs"/>
              </a:rPr>
              <a:t>Inflammation</a:t>
            </a:r>
          </a:p>
        </p:txBody>
      </p:sp>
    </p:spTree>
    <p:extLst>
      <p:ext uri="{BB962C8B-B14F-4D97-AF65-F5344CB8AC3E}">
        <p14:creationId xmlns:p14="http://schemas.microsoft.com/office/powerpoint/2010/main" val="279985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997" y="151847"/>
            <a:ext cx="10515600" cy="1325563"/>
          </a:xfrm>
        </p:spPr>
        <p:txBody>
          <a:bodyPr/>
          <a:lstStyle/>
          <a:p>
            <a:r>
              <a:rPr lang="en-CA" b="1" dirty="0"/>
              <a:t>Transition health and estrus detection</a:t>
            </a:r>
          </a:p>
        </p:txBody>
      </p:sp>
      <p:grpSp>
        <p:nvGrpSpPr>
          <p:cNvPr id="3" name="Group 2">
            <a:extLst>
              <a:ext uri="{FF2B5EF4-FFF2-40B4-BE49-F238E27FC236}">
                <a16:creationId xmlns:a16="http://schemas.microsoft.com/office/drawing/2014/main" id="{27536BA3-BB6C-C94E-BE7E-36C419AC7A37}"/>
              </a:ext>
            </a:extLst>
          </p:cNvPr>
          <p:cNvGrpSpPr/>
          <p:nvPr/>
        </p:nvGrpSpPr>
        <p:grpSpPr>
          <a:xfrm>
            <a:off x="4892511" y="27110855"/>
            <a:ext cx="10434116" cy="3469698"/>
            <a:chOff x="737937" y="27108280"/>
            <a:chExt cx="14453294" cy="6751008"/>
          </a:xfrm>
        </p:grpSpPr>
        <p:pic>
          <p:nvPicPr>
            <p:cNvPr id="4" name="Picture 3" descr="Chart&#10;&#10;Description automatically generated">
              <a:extLst>
                <a:ext uri="{FF2B5EF4-FFF2-40B4-BE49-F238E27FC236}">
                  <a16:creationId xmlns:a16="http://schemas.microsoft.com/office/drawing/2014/main" id="{CA10C7E6-CA28-654B-B88B-BB7CAE58F5D0}"/>
                </a:ext>
              </a:extLst>
            </p:cNvPr>
            <p:cNvPicPr>
              <a:picLocks noChangeAspect="1"/>
            </p:cNvPicPr>
            <p:nvPr/>
          </p:nvPicPr>
          <p:blipFill>
            <a:blip r:embed="rId3"/>
            <a:stretch>
              <a:fillRect/>
            </a:stretch>
          </p:blipFill>
          <p:spPr>
            <a:xfrm>
              <a:off x="737937" y="27108280"/>
              <a:ext cx="14453294" cy="6751008"/>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9E0188D3-153A-1C43-B185-EF86DF6B8CF1}"/>
                </a:ext>
              </a:extLst>
            </p:cNvPr>
            <p:cNvPicPr>
              <a:picLocks noChangeAspect="1"/>
            </p:cNvPicPr>
            <p:nvPr/>
          </p:nvPicPr>
          <p:blipFill>
            <a:blip r:embed="rId4"/>
            <a:stretch>
              <a:fillRect/>
            </a:stretch>
          </p:blipFill>
          <p:spPr>
            <a:xfrm>
              <a:off x="12046304" y="30542654"/>
              <a:ext cx="933699" cy="1283836"/>
            </a:xfrm>
            <a:prstGeom prst="rect">
              <a:avLst/>
            </a:prstGeom>
          </p:spPr>
        </p:pic>
        <p:sp>
          <p:nvSpPr>
            <p:cNvPr id="6" name="Rectangle 5">
              <a:extLst>
                <a:ext uri="{FF2B5EF4-FFF2-40B4-BE49-F238E27FC236}">
                  <a16:creationId xmlns:a16="http://schemas.microsoft.com/office/drawing/2014/main" id="{6303B371-9A29-7340-B11A-BD8256FE7DE8}"/>
                </a:ext>
              </a:extLst>
            </p:cNvPr>
            <p:cNvSpPr/>
            <p:nvPr/>
          </p:nvSpPr>
          <p:spPr>
            <a:xfrm>
              <a:off x="12130900" y="31197801"/>
              <a:ext cx="806771" cy="628689"/>
            </a:xfrm>
            <a:prstGeom prst="rect">
              <a:avLst/>
            </a:prstGeom>
            <a:solidFill>
              <a:srgbClr val="FAF0CA"/>
            </a:solidFill>
            <a:ln w="12700" cap="flat" cmpd="sng" algn="ctr">
              <a:solidFill>
                <a:sysClr val="windowText" lastClr="000000">
                  <a:lumMod val="50000"/>
                  <a:lumOff val="50000"/>
                </a:sysClr>
              </a:solidFill>
              <a:prstDash val="sysDash"/>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600" b="0" i="0" u="none" strike="noStrike" kern="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BCS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P4</a:t>
              </a:r>
            </a:p>
          </p:txBody>
        </p:sp>
        <p:sp>
          <p:nvSpPr>
            <p:cNvPr id="7" name="Rectangle 6">
              <a:extLst>
                <a:ext uri="{FF2B5EF4-FFF2-40B4-BE49-F238E27FC236}">
                  <a16:creationId xmlns:a16="http://schemas.microsoft.com/office/drawing/2014/main" id="{9E4914D4-9877-7C41-81B6-9739791EB6A4}"/>
                </a:ext>
              </a:extLst>
            </p:cNvPr>
            <p:cNvSpPr/>
            <p:nvPr/>
          </p:nvSpPr>
          <p:spPr>
            <a:xfrm>
              <a:off x="10210801" y="31217900"/>
              <a:ext cx="1317170" cy="608589"/>
            </a:xfrm>
            <a:prstGeom prst="rect">
              <a:avLst/>
            </a:prstGeom>
            <a:solidFill>
              <a:srgbClr val="FAF0CA"/>
            </a:solidFill>
            <a:ln w="12700" cap="flat" cmpd="sng" algn="ctr">
              <a:solidFill>
                <a:sysClr val="windowText" lastClr="000000">
                  <a:lumMod val="50000"/>
                  <a:lumOff val="50000"/>
                </a:sysClr>
              </a:solidFill>
              <a:prstDash val="sysDash"/>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600" b="0" i="0" u="none" strike="noStrike" kern="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Lameness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P4</a:t>
              </a:r>
            </a:p>
          </p:txBody>
        </p:sp>
        <p:sp>
          <p:nvSpPr>
            <p:cNvPr id="8" name="Rectangle 7">
              <a:extLst>
                <a:ext uri="{FF2B5EF4-FFF2-40B4-BE49-F238E27FC236}">
                  <a16:creationId xmlns:a16="http://schemas.microsoft.com/office/drawing/2014/main" id="{ADE7421B-6324-FC46-926F-5F58EC407A6A}"/>
                </a:ext>
              </a:extLst>
            </p:cNvPr>
            <p:cNvSpPr/>
            <p:nvPr/>
          </p:nvSpPr>
          <p:spPr>
            <a:xfrm>
              <a:off x="7037615" y="31197801"/>
              <a:ext cx="1317170" cy="608589"/>
            </a:xfrm>
            <a:prstGeom prst="rect">
              <a:avLst/>
            </a:prstGeom>
            <a:solidFill>
              <a:srgbClr val="FAF0CA"/>
            </a:solidFill>
            <a:ln w="12700" cap="flat" cmpd="sng" algn="ctr">
              <a:solidFill>
                <a:sysClr val="windowText" lastClr="000000">
                  <a:lumMod val="50000"/>
                  <a:lumOff val="50000"/>
                </a:sysClr>
              </a:solidFill>
              <a:prstDash val="sysDash"/>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600" b="0" i="0" u="none" strike="noStrike" kern="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Lameness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P4</a:t>
              </a:r>
            </a:p>
          </p:txBody>
        </p:sp>
        <p:sp>
          <p:nvSpPr>
            <p:cNvPr id="9" name="Rectangle 8">
              <a:extLst>
                <a:ext uri="{FF2B5EF4-FFF2-40B4-BE49-F238E27FC236}">
                  <a16:creationId xmlns:a16="http://schemas.microsoft.com/office/drawing/2014/main" id="{99D6DD5E-A578-3841-9A5D-1F1C1230A3C7}"/>
                </a:ext>
              </a:extLst>
            </p:cNvPr>
            <p:cNvSpPr/>
            <p:nvPr/>
          </p:nvSpPr>
          <p:spPr>
            <a:xfrm>
              <a:off x="804206" y="30575983"/>
              <a:ext cx="1317170" cy="769431"/>
            </a:xfrm>
            <a:prstGeom prst="rect">
              <a:avLst/>
            </a:prstGeom>
            <a:solidFill>
              <a:srgbClr val="FAF0CA"/>
            </a:solidFill>
            <a:ln w="12700" cap="flat" cmpd="sng" algn="ctr">
              <a:solidFill>
                <a:sysClr val="windowText" lastClr="000000">
                  <a:lumMod val="50000"/>
                  <a:lumOff val="50000"/>
                </a:sysClr>
              </a:solidFill>
              <a:prstDash val="sysDash"/>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600" b="0" i="0" u="none" strike="noStrike" kern="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BCS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600" b="0" i="0" u="none" strike="noStrike" kern="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Lameness</a:t>
              </a:r>
            </a:p>
          </p:txBody>
        </p:sp>
      </p:grpSp>
      <p:pic>
        <p:nvPicPr>
          <p:cNvPr id="17" name="Picture 16"/>
          <p:cNvPicPr>
            <a:picLocks noChangeAspect="1"/>
          </p:cNvPicPr>
          <p:nvPr/>
        </p:nvPicPr>
        <p:blipFill>
          <a:blip r:embed="rId5"/>
          <a:stretch>
            <a:fillRect/>
          </a:stretch>
        </p:blipFill>
        <p:spPr>
          <a:xfrm>
            <a:off x="5240013" y="1489792"/>
            <a:ext cx="6904853" cy="3226730"/>
          </a:xfrm>
          <a:prstGeom prst="rect">
            <a:avLst/>
          </a:prstGeom>
          <a:ln>
            <a:solidFill>
              <a:schemeClr val="tx1"/>
            </a:solidFill>
          </a:ln>
        </p:spPr>
      </p:pic>
      <p:pic>
        <p:nvPicPr>
          <p:cNvPr id="19" name="Picture 18"/>
          <p:cNvPicPr>
            <a:picLocks noChangeAspect="1"/>
          </p:cNvPicPr>
          <p:nvPr/>
        </p:nvPicPr>
        <p:blipFill>
          <a:blip r:embed="rId6"/>
          <a:stretch>
            <a:fillRect/>
          </a:stretch>
        </p:blipFill>
        <p:spPr>
          <a:xfrm>
            <a:off x="1664089" y="4716522"/>
            <a:ext cx="8648833" cy="2205024"/>
          </a:xfrm>
          <a:prstGeom prst="rect">
            <a:avLst/>
          </a:prstGeom>
        </p:spPr>
      </p:pic>
      <p:sp>
        <p:nvSpPr>
          <p:cNvPr id="20" name="TextBox 19"/>
          <p:cNvSpPr txBox="1"/>
          <p:nvPr/>
        </p:nvSpPr>
        <p:spPr>
          <a:xfrm>
            <a:off x="622170" y="1489792"/>
            <a:ext cx="4685122" cy="2764859"/>
          </a:xfrm>
          <a:prstGeom prst="rect">
            <a:avLst/>
          </a:prstGeom>
          <a:noFill/>
        </p:spPr>
        <p:txBody>
          <a:bodyPr wrap="square" rtlCol="0">
            <a:spAutoFit/>
          </a:bodyPr>
          <a:lstStyle/>
          <a:p>
            <a:pPr marL="421828" marR="0" lvl="0" indent="-421828" algn="l" defTabSz="914400" rtl="0" eaLnBrk="1" fontAlgn="auto" latinLnBrk="0" hangingPunct="1">
              <a:lnSpc>
                <a:spcPct val="100000"/>
              </a:lnSpc>
              <a:spcBef>
                <a:spcPts val="0"/>
              </a:spcBef>
              <a:spcAft>
                <a:spcPts val="663"/>
              </a:spcAft>
              <a:buClr>
                <a:prstClr val="black"/>
              </a:buClr>
              <a:buSzPct val="70000"/>
              <a:buFont typeface="Wingdings" pitchFamily="2" charset="2"/>
              <a:buChar char="§"/>
              <a:tabLst>
                <a:tab pos="789122" algn="l"/>
              </a:tabLst>
              <a:defRPr/>
            </a:pPr>
            <a:r>
              <a:rPr kumimoji="0" lang="en-CA" sz="1800" b="0" i="0" u="none" strike="noStrike" kern="1200" cap="none" spc="0" normalizeH="0" baseline="0" noProof="0" dirty="0">
                <a:ln>
                  <a:noFill/>
                </a:ln>
                <a:solidFill>
                  <a:prstClr val="black"/>
                </a:solidFill>
                <a:effectLst/>
                <a:uLnTx/>
                <a:uFillTx/>
                <a:latin typeface="Segoe UI" panose="020B0502040204020203" pitchFamily="34" charset="0"/>
                <a:ea typeface="Arial" charset="0"/>
                <a:cs typeface="Segoe UI" panose="020B0502040204020203" pitchFamily="34" charset="0"/>
              </a:rPr>
              <a:t>Prospective observational study in 2 commercial dairy herds in Ontario, Canada (~450 lactating cows each) from May 2019 to April 2021</a:t>
            </a:r>
          </a:p>
          <a:p>
            <a:pPr marL="421828" marR="0" lvl="0" indent="-421828" algn="l" defTabSz="914400" rtl="0" eaLnBrk="1" fontAlgn="auto" latinLnBrk="0" hangingPunct="1">
              <a:lnSpc>
                <a:spcPct val="100000"/>
              </a:lnSpc>
              <a:spcBef>
                <a:spcPts val="0"/>
              </a:spcBef>
              <a:spcAft>
                <a:spcPts val="663"/>
              </a:spcAft>
              <a:buClr>
                <a:prstClr val="black"/>
              </a:buClr>
              <a:buSzPct val="70000"/>
              <a:buFont typeface="Wingdings" pitchFamily="2" charset="2"/>
              <a:buChar char="§"/>
              <a:tabLst>
                <a:tab pos="789122" algn="l"/>
              </a:tabLst>
              <a:defRPr/>
            </a:pPr>
            <a:r>
              <a:rPr kumimoji="0" lang="en-CA" sz="1800" b="0" i="0" u="none" strike="noStrike" kern="1200" cap="none" spc="0" normalizeH="0" baseline="0" noProof="0" dirty="0">
                <a:ln>
                  <a:noFill/>
                </a:ln>
                <a:solidFill>
                  <a:prstClr val="black"/>
                </a:solidFill>
                <a:effectLst/>
                <a:uLnTx/>
                <a:uFillTx/>
                <a:latin typeface="Segoe UI" panose="020B0502040204020203" pitchFamily="34" charset="0"/>
                <a:ea typeface="Arial" charset="0"/>
                <a:cs typeface="Segoe UI" panose="020B0502040204020203" pitchFamily="34" charset="0"/>
              </a:rPr>
              <a:t>Prepartum Holstein cows (n = 1,357) were enrolled and examined</a:t>
            </a:r>
          </a:p>
          <a:p>
            <a:pPr marL="421828" marR="0" lvl="0" indent="-421828" algn="l" defTabSz="914400" rtl="0" eaLnBrk="1" fontAlgn="auto" latinLnBrk="0" hangingPunct="1">
              <a:lnSpc>
                <a:spcPct val="100000"/>
              </a:lnSpc>
              <a:spcBef>
                <a:spcPts val="0"/>
              </a:spcBef>
              <a:spcAft>
                <a:spcPts val="663"/>
              </a:spcAft>
              <a:buClr>
                <a:prstClr val="black"/>
              </a:buClr>
              <a:buSzPct val="70000"/>
              <a:buFont typeface="Wingdings" pitchFamily="2" charset="2"/>
              <a:buChar char="§"/>
              <a:tabLst>
                <a:tab pos="789122" algn="l"/>
              </a:tabLst>
              <a:defRPr/>
            </a:pPr>
            <a:r>
              <a:rPr kumimoji="0" lang="en-CA" sz="1800" b="1" i="0" u="none" strike="noStrike" kern="1200" cap="none" spc="0" normalizeH="0" baseline="0" noProof="0" dirty="0">
                <a:ln>
                  <a:noFill/>
                </a:ln>
                <a:solidFill>
                  <a:prstClr val="black"/>
                </a:solidFill>
                <a:effectLst/>
                <a:uLnTx/>
                <a:uFillTx/>
                <a:latin typeface="Segoe UI" panose="020B0502040204020203" pitchFamily="34" charset="0"/>
                <a:ea typeface="Arial" charset="0"/>
                <a:cs typeface="Segoe UI" panose="020B0502040204020203" pitchFamily="34" charset="0"/>
              </a:rPr>
              <a:t>1</a:t>
            </a:r>
            <a:r>
              <a:rPr kumimoji="0" lang="en-CA" sz="1800" b="1" i="0" u="none" strike="noStrike" kern="1200" cap="none" spc="0" normalizeH="0" baseline="30000" noProof="0" dirty="0">
                <a:ln>
                  <a:noFill/>
                </a:ln>
                <a:solidFill>
                  <a:prstClr val="black"/>
                </a:solidFill>
                <a:effectLst/>
                <a:uLnTx/>
                <a:uFillTx/>
                <a:latin typeface="Segoe UI" panose="020B0502040204020203" pitchFamily="34" charset="0"/>
                <a:ea typeface="Arial" charset="0"/>
                <a:cs typeface="Segoe UI" panose="020B0502040204020203" pitchFamily="34" charset="0"/>
              </a:rPr>
              <a:t>st</a:t>
            </a:r>
            <a:r>
              <a:rPr kumimoji="0" lang="en-CA" sz="1800" b="1" i="0" u="none" strike="noStrike" kern="1200" cap="none" spc="0" normalizeH="0" baseline="0" noProof="0" dirty="0">
                <a:ln>
                  <a:noFill/>
                </a:ln>
                <a:solidFill>
                  <a:prstClr val="black"/>
                </a:solidFill>
                <a:effectLst/>
                <a:uLnTx/>
                <a:uFillTx/>
                <a:latin typeface="Segoe UI" panose="020B0502040204020203" pitchFamily="34" charset="0"/>
                <a:ea typeface="Arial" charset="0"/>
                <a:cs typeface="Segoe UI" panose="020B0502040204020203" pitchFamily="34" charset="0"/>
              </a:rPr>
              <a:t> AI primarily based on detection of estrus </a:t>
            </a:r>
            <a:r>
              <a:rPr kumimoji="0" lang="en-CA" sz="1800" b="0" i="0" u="none" strike="noStrike" kern="1200" cap="none" spc="0" normalizeH="0" baseline="0" noProof="0" dirty="0">
                <a:ln>
                  <a:noFill/>
                </a:ln>
                <a:solidFill>
                  <a:prstClr val="black"/>
                </a:solidFill>
                <a:effectLst/>
                <a:uLnTx/>
                <a:uFillTx/>
                <a:latin typeface="Segoe UI" panose="020B0502040204020203" pitchFamily="34" charset="0"/>
                <a:ea typeface="Arial" charset="0"/>
                <a:cs typeface="Segoe UI" panose="020B0502040204020203" pitchFamily="34" charset="0"/>
              </a:rPr>
              <a:t>by AAM from 50 to 75 d, or timed AI thereafter</a:t>
            </a:r>
            <a:endParaRPr kumimoji="0" lang="en-CA" sz="1800" b="1" i="0" u="none" strike="noStrike" kern="1200" cap="none" spc="0" normalizeH="0" baseline="0" noProof="0" dirty="0">
              <a:ln>
                <a:noFill/>
              </a:ln>
              <a:solidFill>
                <a:prstClr val="black"/>
              </a:solidFill>
              <a:effectLst/>
              <a:uLnTx/>
              <a:uFillTx/>
              <a:latin typeface="Segoe UI" panose="020B0502040204020203" pitchFamily="34" charset="0"/>
              <a:ea typeface="Arial" charset="0"/>
              <a:cs typeface="Segoe UI" panose="020B0502040204020203" pitchFamily="34" charset="0"/>
            </a:endParaRPr>
          </a:p>
        </p:txBody>
      </p:sp>
      <p:sp>
        <p:nvSpPr>
          <p:cNvPr id="21" name="TextBox 20"/>
          <p:cNvSpPr txBox="1"/>
          <p:nvPr/>
        </p:nvSpPr>
        <p:spPr>
          <a:xfrm>
            <a:off x="11089850" y="5628343"/>
            <a:ext cx="130089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Bruinjé</a:t>
            </a:r>
            <a:endParaRPr kumimoji="0" lang="en-CA"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et al JDS 2024</a:t>
            </a:r>
          </a:p>
        </p:txBody>
      </p:sp>
      <p:pic>
        <p:nvPicPr>
          <p:cNvPr id="10" name="Picture 9"/>
          <p:cNvPicPr>
            <a:picLocks noChangeAspect="1"/>
          </p:cNvPicPr>
          <p:nvPr/>
        </p:nvPicPr>
        <p:blipFill>
          <a:blip r:embed="rId7"/>
          <a:stretch>
            <a:fillRect/>
          </a:stretch>
        </p:blipFill>
        <p:spPr>
          <a:xfrm>
            <a:off x="10391263" y="101900"/>
            <a:ext cx="1498949" cy="1548696"/>
          </a:xfrm>
          <a:prstGeom prst="rect">
            <a:avLst/>
          </a:prstGeom>
        </p:spPr>
      </p:pic>
    </p:spTree>
    <p:extLst>
      <p:ext uri="{BB962C8B-B14F-4D97-AF65-F5344CB8AC3E}">
        <p14:creationId xmlns:p14="http://schemas.microsoft.com/office/powerpoint/2010/main" val="522458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7EC3588-96C3-8D42-94E6-30D5104C1C4C}"/>
              </a:ext>
            </a:extLst>
          </p:cNvPr>
          <p:cNvSpPr txBox="1">
            <a:spLocks/>
          </p:cNvSpPr>
          <p:nvPr/>
        </p:nvSpPr>
        <p:spPr>
          <a:xfrm>
            <a:off x="475995" y="228654"/>
            <a:ext cx="6814267" cy="6168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3200" b="1" i="0" u="none" strike="noStrike" kern="1200" cap="none" spc="0" normalizeH="0" baseline="0" noProof="0" dirty="0">
                <a:ln>
                  <a:noFill/>
                </a:ln>
                <a:solidFill>
                  <a:srgbClr val="0070C0"/>
                </a:solidFill>
                <a:effectLst/>
                <a:uLnTx/>
                <a:uFillTx/>
                <a:latin typeface="Segoe UI" panose="020B0502040204020203" pitchFamily="34" charset="0"/>
                <a:ea typeface="+mj-ea"/>
                <a:cs typeface="Segoe UI" panose="020B0502040204020203" pitchFamily="34" charset="0"/>
              </a:rPr>
              <a:t>Transition health associations with estrus and pregnancy at 1</a:t>
            </a:r>
            <a:r>
              <a:rPr kumimoji="0" lang="en-CA" sz="3200" b="1" i="0" u="none" strike="noStrike" kern="1200" cap="none" spc="0" normalizeH="0" baseline="30000" noProof="0" dirty="0">
                <a:ln>
                  <a:noFill/>
                </a:ln>
                <a:solidFill>
                  <a:srgbClr val="0070C0"/>
                </a:solidFill>
                <a:effectLst/>
                <a:uLnTx/>
                <a:uFillTx/>
                <a:latin typeface="Segoe UI" panose="020B0502040204020203" pitchFamily="34" charset="0"/>
                <a:ea typeface="+mj-ea"/>
                <a:cs typeface="Segoe UI" panose="020B0502040204020203" pitchFamily="34" charset="0"/>
              </a:rPr>
              <a:t>st</a:t>
            </a:r>
            <a:r>
              <a:rPr kumimoji="0" lang="en-CA" sz="3200" b="1" i="0" u="none" strike="noStrike" kern="1200" cap="none" spc="0" normalizeH="0" baseline="0" noProof="0" dirty="0">
                <a:ln>
                  <a:noFill/>
                </a:ln>
                <a:solidFill>
                  <a:srgbClr val="0070C0"/>
                </a:solidFill>
                <a:effectLst/>
                <a:uLnTx/>
                <a:uFillTx/>
                <a:latin typeface="Segoe UI" panose="020B0502040204020203" pitchFamily="34" charset="0"/>
                <a:ea typeface="+mj-ea"/>
                <a:cs typeface="Segoe UI" panose="020B0502040204020203" pitchFamily="34" charset="0"/>
              </a:rPr>
              <a:t> AI</a:t>
            </a:r>
            <a:endParaRPr kumimoji="0" lang="en-US" sz="3200" b="1" i="0" u="none" strike="noStrike" kern="1200" cap="none" spc="0" normalizeH="0" baseline="0" noProof="0" dirty="0">
              <a:ln>
                <a:noFill/>
              </a:ln>
              <a:solidFill>
                <a:srgbClr val="0070C0"/>
              </a:solidFill>
              <a:effectLst/>
              <a:uLnTx/>
              <a:uFillTx/>
              <a:latin typeface="Segoe UI" panose="020B0502040204020203" pitchFamily="34" charset="0"/>
              <a:ea typeface="+mj-ea"/>
              <a:cs typeface="Segoe UI" panose="020B0502040204020203" pitchFamily="34" charset="0"/>
            </a:endParaRPr>
          </a:p>
        </p:txBody>
      </p:sp>
      <p:grpSp>
        <p:nvGrpSpPr>
          <p:cNvPr id="47" name="Group 46">
            <a:extLst>
              <a:ext uri="{FF2B5EF4-FFF2-40B4-BE49-F238E27FC236}">
                <a16:creationId xmlns:a16="http://schemas.microsoft.com/office/drawing/2014/main" id="{397F447C-F968-5CAF-7476-07F570E06A2D}"/>
              </a:ext>
            </a:extLst>
          </p:cNvPr>
          <p:cNvGrpSpPr/>
          <p:nvPr/>
        </p:nvGrpSpPr>
        <p:grpSpPr>
          <a:xfrm>
            <a:off x="10705517" y="86968"/>
            <a:ext cx="1236696" cy="867428"/>
            <a:chOff x="6036781" y="5296160"/>
            <a:chExt cx="2020443" cy="1417156"/>
          </a:xfrm>
          <a:solidFill>
            <a:schemeClr val="bg1"/>
          </a:solidFill>
        </p:grpSpPr>
        <p:grpSp>
          <p:nvGrpSpPr>
            <p:cNvPr id="48" name="Group 47">
              <a:extLst>
                <a:ext uri="{FF2B5EF4-FFF2-40B4-BE49-F238E27FC236}">
                  <a16:creationId xmlns:a16="http://schemas.microsoft.com/office/drawing/2014/main" id="{8ED95D54-89A8-055F-5021-6FE7E14C359F}"/>
                </a:ext>
              </a:extLst>
            </p:cNvPr>
            <p:cNvGrpSpPr/>
            <p:nvPr/>
          </p:nvGrpSpPr>
          <p:grpSpPr>
            <a:xfrm>
              <a:off x="6036781" y="5296160"/>
              <a:ext cx="2020443" cy="1417156"/>
              <a:chOff x="6112795" y="5318161"/>
              <a:chExt cx="1710306" cy="1199623"/>
            </a:xfrm>
            <a:grpFill/>
          </p:grpSpPr>
          <p:grpSp>
            <p:nvGrpSpPr>
              <p:cNvPr id="65" name="Group 64">
                <a:extLst>
                  <a:ext uri="{FF2B5EF4-FFF2-40B4-BE49-F238E27FC236}">
                    <a16:creationId xmlns:a16="http://schemas.microsoft.com/office/drawing/2014/main" id="{9DD902A4-4D24-E7E9-7DAB-224EC80F72DE}"/>
                  </a:ext>
                </a:extLst>
              </p:cNvPr>
              <p:cNvGrpSpPr/>
              <p:nvPr/>
            </p:nvGrpSpPr>
            <p:grpSpPr>
              <a:xfrm>
                <a:off x="6112795" y="5318161"/>
                <a:ext cx="1710306" cy="1199623"/>
                <a:chOff x="1898837" y="1265086"/>
                <a:chExt cx="1954455" cy="1370871"/>
              </a:xfrm>
              <a:grpFill/>
            </p:grpSpPr>
            <p:pic>
              <p:nvPicPr>
                <p:cNvPr id="67" name="Picture 66">
                  <a:extLst>
                    <a:ext uri="{FF2B5EF4-FFF2-40B4-BE49-F238E27FC236}">
                      <a16:creationId xmlns:a16="http://schemas.microsoft.com/office/drawing/2014/main" id="{412E2F93-77BE-5169-BC89-09780082578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898837" y="1265086"/>
                  <a:ext cx="1954455" cy="1370871"/>
                </a:xfrm>
                <a:prstGeom prst="rect">
                  <a:avLst/>
                </a:prstGeom>
                <a:grpFill/>
                <a:ln>
                  <a:noFill/>
                </a:ln>
              </p:spPr>
            </p:pic>
            <mc:AlternateContent xmlns:mc="http://schemas.openxmlformats.org/markup-compatibility/2006" xmlns:p14="http://schemas.microsoft.com/office/powerpoint/2010/main">
              <mc:Choice Requires="p14">
                <p:contentPart p14:bwMode="auto" r:id="rId4">
                  <p14:nvContentPartPr>
                    <p14:cNvPr id="68" name="Ink 67">
                      <a:extLst>
                        <a:ext uri="{FF2B5EF4-FFF2-40B4-BE49-F238E27FC236}">
                          <a16:creationId xmlns:a16="http://schemas.microsoft.com/office/drawing/2014/main" id="{BA369D3B-E5C8-8476-C22E-E6767D453E84}"/>
                        </a:ext>
                      </a:extLst>
                    </p14:cNvPr>
                    <p14:cNvContentPartPr/>
                    <p14:nvPr/>
                  </p14:nvContentPartPr>
                  <p14:xfrm>
                    <a:off x="2272890" y="1461275"/>
                    <a:ext cx="196560" cy="236880"/>
                  </p14:xfrm>
                </p:contentPart>
              </mc:Choice>
              <mc:Fallback xmlns="">
                <p:pic>
                  <p:nvPicPr>
                    <p:cNvPr id="72" name="Ink 71">
                      <a:extLst>
                        <a:ext uri="{FF2B5EF4-FFF2-40B4-BE49-F238E27FC236}">
                          <a16:creationId xmlns:a16="http://schemas.microsoft.com/office/drawing/2014/main" id="{A675802A-F408-CE1A-CD61-0020524A3866}"/>
                        </a:ext>
                      </a:extLst>
                    </p:cNvPr>
                    <p:cNvPicPr/>
                    <p:nvPr/>
                  </p:nvPicPr>
                  <p:blipFill>
                    <a:blip r:embed="rId13"/>
                    <a:stretch>
                      <a:fillRect/>
                    </a:stretch>
                  </p:blipFill>
                  <p:spPr>
                    <a:xfrm>
                      <a:off x="2252329" y="1440712"/>
                      <a:ext cx="237270" cy="27759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9" name="Ink 68">
                      <a:extLst>
                        <a:ext uri="{FF2B5EF4-FFF2-40B4-BE49-F238E27FC236}">
                          <a16:creationId xmlns:a16="http://schemas.microsoft.com/office/drawing/2014/main" id="{89FBF44D-DD42-E60D-9BD1-5DD0E35C5C1E}"/>
                        </a:ext>
                      </a:extLst>
                    </p14:cNvPr>
                    <p14:cNvContentPartPr/>
                    <p14:nvPr/>
                  </p14:nvContentPartPr>
                  <p14:xfrm>
                    <a:off x="2269210" y="1450115"/>
                    <a:ext cx="213840" cy="266040"/>
                  </p14:xfrm>
                </p:contentPart>
              </mc:Choice>
              <mc:Fallback xmlns="">
                <p:pic>
                  <p:nvPicPr>
                    <p:cNvPr id="66" name="Ink 65">
                      <a:extLst>
                        <a:ext uri="{FF2B5EF4-FFF2-40B4-BE49-F238E27FC236}">
                          <a16:creationId xmlns:a16="http://schemas.microsoft.com/office/drawing/2014/main" id="{07F907D3-864B-9AAB-2931-D60019D8676E}"/>
                        </a:ext>
                      </a:extLst>
                    </p:cNvPr>
                    <p:cNvPicPr/>
                    <p:nvPr/>
                  </p:nvPicPr>
                  <p:blipFill>
                    <a:blip r:embed="rId15"/>
                    <a:stretch>
                      <a:fillRect/>
                    </a:stretch>
                  </p:blipFill>
                  <p:spPr>
                    <a:xfrm>
                      <a:off x="2265256" y="1446169"/>
                      <a:ext cx="221748" cy="273932"/>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0" name="Ink 69">
                      <a:extLst>
                        <a:ext uri="{FF2B5EF4-FFF2-40B4-BE49-F238E27FC236}">
                          <a16:creationId xmlns:a16="http://schemas.microsoft.com/office/drawing/2014/main" id="{CBF03222-6ADB-74F7-22BB-BC10577ACCE6}"/>
                        </a:ext>
                      </a:extLst>
                    </p14:cNvPr>
                    <p14:cNvContentPartPr/>
                    <p14:nvPr/>
                  </p14:nvContentPartPr>
                  <p14:xfrm>
                    <a:off x="2264425" y="1653120"/>
                    <a:ext cx="46080" cy="43200"/>
                  </p14:xfrm>
                </p:contentPart>
              </mc:Choice>
              <mc:Fallback xmlns="">
                <p:pic>
                  <p:nvPicPr>
                    <p:cNvPr id="74" name="Ink 73">
                      <a:extLst>
                        <a:ext uri="{FF2B5EF4-FFF2-40B4-BE49-F238E27FC236}">
                          <a16:creationId xmlns:a16="http://schemas.microsoft.com/office/drawing/2014/main" id="{DD35C9E2-0939-76EB-D6C7-F27F3992DDE2}"/>
                        </a:ext>
                      </a:extLst>
                    </p:cNvPr>
                    <p:cNvPicPr/>
                    <p:nvPr/>
                  </p:nvPicPr>
                  <p:blipFill>
                    <a:blip r:embed="rId17"/>
                    <a:stretch>
                      <a:fillRect/>
                    </a:stretch>
                  </p:blipFill>
                  <p:spPr>
                    <a:xfrm>
                      <a:off x="2243854" y="1632960"/>
                      <a:ext cx="86811" cy="83931"/>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1" name="Ink 70">
                      <a:extLst>
                        <a:ext uri="{FF2B5EF4-FFF2-40B4-BE49-F238E27FC236}">
                          <a16:creationId xmlns:a16="http://schemas.microsoft.com/office/drawing/2014/main" id="{242F37EC-7502-B5E9-B3C4-4E7C062B7BC2}"/>
                        </a:ext>
                      </a:extLst>
                    </p14:cNvPr>
                    <p14:cNvContentPartPr/>
                    <p14:nvPr/>
                  </p14:nvContentPartPr>
                  <p14:xfrm>
                    <a:off x="2266225" y="1664640"/>
                    <a:ext cx="57240" cy="49680"/>
                  </p14:xfrm>
                </p:contentPart>
              </mc:Choice>
              <mc:Fallback xmlns="">
                <p:pic>
                  <p:nvPicPr>
                    <p:cNvPr id="74" name="Ink 73">
                      <a:extLst>
                        <a:ext uri="{FF2B5EF4-FFF2-40B4-BE49-F238E27FC236}">
                          <a16:creationId xmlns:a16="http://schemas.microsoft.com/office/drawing/2014/main" id="{13AF1CCE-AC21-BAC7-72EF-4F61ED98800C}"/>
                        </a:ext>
                      </a:extLst>
                    </p:cNvPr>
                    <p:cNvPicPr/>
                    <p:nvPr/>
                  </p:nvPicPr>
                  <p:blipFill>
                    <a:blip r:embed="rId19"/>
                    <a:stretch>
                      <a:fillRect/>
                    </a:stretch>
                  </p:blipFill>
                  <p:spPr>
                    <a:xfrm>
                      <a:off x="2249777" y="1648298"/>
                      <a:ext cx="89808" cy="82037"/>
                    </a:xfrm>
                    <a:prstGeom prst="rect">
                      <a:avLst/>
                    </a:prstGeom>
                  </p:spPr>
                </p:pic>
              </mc:Fallback>
            </mc:AlternateContent>
            <p:grpSp>
              <p:nvGrpSpPr>
                <p:cNvPr id="72" name="Group 71">
                  <a:extLst>
                    <a:ext uri="{FF2B5EF4-FFF2-40B4-BE49-F238E27FC236}">
                      <a16:creationId xmlns:a16="http://schemas.microsoft.com/office/drawing/2014/main" id="{735A9B00-C169-4DC7-39DE-73A2456E8DE4}"/>
                    </a:ext>
                  </a:extLst>
                </p:cNvPr>
                <p:cNvGrpSpPr/>
                <p:nvPr/>
              </p:nvGrpSpPr>
              <p:grpSpPr>
                <a:xfrm>
                  <a:off x="2240304" y="1638540"/>
                  <a:ext cx="109080" cy="98280"/>
                  <a:chOff x="2240304" y="1638540"/>
                  <a:chExt cx="109080" cy="98280"/>
                </a:xfrm>
                <a:grpFill/>
              </p:grpSpPr>
              <mc:AlternateContent xmlns:mc="http://schemas.openxmlformats.org/markup-compatibility/2006" xmlns:p14="http://schemas.microsoft.com/office/powerpoint/2010/main">
                <mc:Choice Requires="p14">
                  <p:contentPart p14:bwMode="auto" r:id="rId20">
                    <p14:nvContentPartPr>
                      <p14:cNvPr id="73" name="Ink 72">
                        <a:extLst>
                          <a:ext uri="{FF2B5EF4-FFF2-40B4-BE49-F238E27FC236}">
                            <a16:creationId xmlns:a16="http://schemas.microsoft.com/office/drawing/2014/main" id="{EF1C7A78-97B1-7FCC-6B8A-BFD52859A8F0}"/>
                          </a:ext>
                        </a:extLst>
                      </p14:cNvPr>
                      <p14:cNvContentPartPr/>
                      <p14:nvPr/>
                    </p14:nvContentPartPr>
                    <p14:xfrm>
                      <a:off x="2240304" y="1638540"/>
                      <a:ext cx="109080" cy="98280"/>
                    </p14:xfrm>
                  </p:contentPart>
                </mc:Choice>
                <mc:Fallback xmlns="">
                  <p:pic>
                    <p:nvPicPr>
                      <p:cNvPr id="76" name="Ink 75">
                        <a:extLst>
                          <a:ext uri="{FF2B5EF4-FFF2-40B4-BE49-F238E27FC236}">
                            <a16:creationId xmlns:a16="http://schemas.microsoft.com/office/drawing/2014/main" id="{4EAE3453-763A-1D66-41CC-FD87326DFFC3}"/>
                          </a:ext>
                        </a:extLst>
                      </p:cNvPr>
                      <p:cNvPicPr/>
                      <p:nvPr/>
                    </p:nvPicPr>
                    <p:blipFill>
                      <a:blip r:embed="rId21"/>
                      <a:stretch>
                        <a:fillRect/>
                      </a:stretch>
                    </p:blipFill>
                    <p:spPr>
                      <a:xfrm>
                        <a:off x="2236349" y="1634596"/>
                        <a:ext cx="116989" cy="106169"/>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4" name="Ink 73">
                        <a:extLst>
                          <a:ext uri="{FF2B5EF4-FFF2-40B4-BE49-F238E27FC236}">
                            <a16:creationId xmlns:a16="http://schemas.microsoft.com/office/drawing/2014/main" id="{2A297A16-D614-AB4E-CA99-AF3E192065E3}"/>
                          </a:ext>
                        </a:extLst>
                      </p14:cNvPr>
                      <p14:cNvContentPartPr/>
                      <p14:nvPr/>
                    </p14:nvContentPartPr>
                    <p14:xfrm>
                      <a:off x="2303725" y="1668600"/>
                      <a:ext cx="17640" cy="19080"/>
                    </p14:xfrm>
                  </p:contentPart>
                </mc:Choice>
                <mc:Fallback xmlns="">
                  <p:pic>
                    <p:nvPicPr>
                      <p:cNvPr id="78" name="Ink 77">
                        <a:extLst>
                          <a:ext uri="{FF2B5EF4-FFF2-40B4-BE49-F238E27FC236}">
                            <a16:creationId xmlns:a16="http://schemas.microsoft.com/office/drawing/2014/main" id="{8E6817A4-D1EB-2390-2F71-B466D6681100}"/>
                          </a:ext>
                        </a:extLst>
                      </p:cNvPr>
                      <p:cNvPicPr/>
                      <p:nvPr/>
                    </p:nvPicPr>
                    <p:blipFill>
                      <a:blip r:embed="rId23"/>
                      <a:stretch>
                        <a:fillRect/>
                      </a:stretch>
                    </p:blipFill>
                    <p:spPr>
                      <a:xfrm>
                        <a:off x="2298802" y="1663623"/>
                        <a:ext cx="27486" cy="29035"/>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5" name="Ink 74">
                        <a:extLst>
                          <a:ext uri="{FF2B5EF4-FFF2-40B4-BE49-F238E27FC236}">
                            <a16:creationId xmlns:a16="http://schemas.microsoft.com/office/drawing/2014/main" id="{832BCC61-6A84-4A7E-3936-12013E9389B5}"/>
                          </a:ext>
                        </a:extLst>
                      </p14:cNvPr>
                      <p14:cNvContentPartPr/>
                      <p14:nvPr/>
                    </p14:nvContentPartPr>
                    <p14:xfrm>
                      <a:off x="2289325" y="1690920"/>
                      <a:ext cx="18000" cy="14040"/>
                    </p14:xfrm>
                  </p:contentPart>
                </mc:Choice>
                <mc:Fallback xmlns="">
                  <p:pic>
                    <p:nvPicPr>
                      <p:cNvPr id="79" name="Ink 78">
                        <a:extLst>
                          <a:ext uri="{FF2B5EF4-FFF2-40B4-BE49-F238E27FC236}">
                            <a16:creationId xmlns:a16="http://schemas.microsoft.com/office/drawing/2014/main" id="{8DCCB27B-7C39-08CD-CC5E-7D1EB4AEE8D1}"/>
                          </a:ext>
                        </a:extLst>
                      </p:cNvPr>
                      <p:cNvPicPr/>
                      <p:nvPr/>
                    </p:nvPicPr>
                    <p:blipFill>
                      <a:blip r:embed="rId25"/>
                      <a:stretch>
                        <a:fillRect/>
                      </a:stretch>
                    </p:blipFill>
                    <p:spPr>
                      <a:xfrm>
                        <a:off x="2284416" y="1685965"/>
                        <a:ext cx="27818" cy="23951"/>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6" name="Ink 75">
                        <a:extLst>
                          <a:ext uri="{FF2B5EF4-FFF2-40B4-BE49-F238E27FC236}">
                            <a16:creationId xmlns:a16="http://schemas.microsoft.com/office/drawing/2014/main" id="{21BBD725-5704-EB80-92EA-AF8B08D5F0C7}"/>
                          </a:ext>
                        </a:extLst>
                      </p14:cNvPr>
                      <p14:cNvContentPartPr/>
                      <p14:nvPr/>
                    </p14:nvContentPartPr>
                    <p14:xfrm>
                      <a:off x="2267725" y="1711440"/>
                      <a:ext cx="11880" cy="9000"/>
                    </p14:xfrm>
                  </p:contentPart>
                </mc:Choice>
                <mc:Fallback xmlns="">
                  <p:pic>
                    <p:nvPicPr>
                      <p:cNvPr id="80" name="Ink 79">
                        <a:extLst>
                          <a:ext uri="{FF2B5EF4-FFF2-40B4-BE49-F238E27FC236}">
                            <a16:creationId xmlns:a16="http://schemas.microsoft.com/office/drawing/2014/main" id="{7D756815-7120-88CB-4D5F-B7C9F94356F9}"/>
                          </a:ext>
                        </a:extLst>
                      </p:cNvPr>
                      <p:cNvPicPr/>
                      <p:nvPr/>
                    </p:nvPicPr>
                    <p:blipFill>
                      <a:blip r:embed="rId27"/>
                      <a:stretch>
                        <a:fillRect/>
                      </a:stretch>
                    </p:blipFill>
                    <p:spPr>
                      <a:xfrm>
                        <a:off x="2262809" y="1706531"/>
                        <a:ext cx="21712" cy="18818"/>
                      </a:xfrm>
                      <a:prstGeom prst="rect">
                        <a:avLst/>
                      </a:prstGeom>
                    </p:spPr>
                  </p:pic>
                </mc:Fallback>
              </mc:AlternateContent>
            </p:grpSp>
          </p:grpSp>
          <p:pic>
            <p:nvPicPr>
              <p:cNvPr id="66" name="Picture 65" descr="Icon&#10;&#10;Description automatically generated">
                <a:extLst>
                  <a:ext uri="{FF2B5EF4-FFF2-40B4-BE49-F238E27FC236}">
                    <a16:creationId xmlns:a16="http://schemas.microsoft.com/office/drawing/2014/main" id="{E50B635C-A5D5-093F-176D-C407B7700B82}"/>
                  </a:ext>
                </a:extLst>
              </p:cNvPr>
              <p:cNvPicPr>
                <a:picLocks noChangeAspect="1"/>
              </p:cNvPicPr>
              <p:nvPr/>
            </p:nvPicPr>
            <p:blipFill rotWithShape="1">
              <a:blip r:embed="rId28">
                <a:clrChange>
                  <a:clrFrom>
                    <a:srgbClr val="FFFFFF"/>
                  </a:clrFrom>
                  <a:clrTo>
                    <a:srgbClr val="FFFFFF">
                      <a:alpha val="0"/>
                    </a:srgbClr>
                  </a:clrTo>
                </a:clrChange>
                <a:duotone>
                  <a:prstClr val="black"/>
                  <a:srgbClr val="FF0000">
                    <a:tint val="45000"/>
                    <a:satMod val="400000"/>
                  </a:srgbClr>
                </a:duotone>
              </a:blip>
              <a:srcRect l="-1" r="-1" b="-1606"/>
              <a:stretch/>
            </p:blipFill>
            <p:spPr>
              <a:xfrm rot="2208461" flipV="1">
                <a:off x="6265867" y="5716618"/>
                <a:ext cx="226062" cy="162862"/>
              </a:xfrm>
              <a:prstGeom prst="rect">
                <a:avLst/>
              </a:prstGeom>
              <a:grpFill/>
              <a:ln>
                <a:noFill/>
              </a:ln>
            </p:spPr>
          </p:pic>
        </p:grpSp>
        <p:grpSp>
          <p:nvGrpSpPr>
            <p:cNvPr id="49" name="Group 48">
              <a:extLst>
                <a:ext uri="{FF2B5EF4-FFF2-40B4-BE49-F238E27FC236}">
                  <a16:creationId xmlns:a16="http://schemas.microsoft.com/office/drawing/2014/main" id="{16BAECC5-0902-D5A1-D6CC-6C696B68C7A3}"/>
                </a:ext>
              </a:extLst>
            </p:cNvPr>
            <p:cNvGrpSpPr/>
            <p:nvPr/>
          </p:nvGrpSpPr>
          <p:grpSpPr>
            <a:xfrm>
              <a:off x="6767135" y="6379905"/>
              <a:ext cx="91800" cy="109440"/>
              <a:chOff x="6767135" y="6379905"/>
              <a:chExt cx="91800" cy="109440"/>
            </a:xfrm>
            <a:grpFill/>
          </p:grpSpPr>
          <p:grpSp>
            <p:nvGrpSpPr>
              <p:cNvPr id="51" name="Group 50">
                <a:extLst>
                  <a:ext uri="{FF2B5EF4-FFF2-40B4-BE49-F238E27FC236}">
                    <a16:creationId xmlns:a16="http://schemas.microsoft.com/office/drawing/2014/main" id="{A4E6947F-F452-AA6A-E1CF-DD15EFB62D27}"/>
                  </a:ext>
                </a:extLst>
              </p:cNvPr>
              <p:cNvGrpSpPr/>
              <p:nvPr/>
            </p:nvGrpSpPr>
            <p:grpSpPr>
              <a:xfrm>
                <a:off x="6767135" y="6405902"/>
                <a:ext cx="91800" cy="64800"/>
                <a:chOff x="8301360" y="6749514"/>
                <a:chExt cx="91800" cy="64800"/>
              </a:xfrm>
              <a:grpFill/>
            </p:grpSpPr>
            <p:grpSp>
              <p:nvGrpSpPr>
                <p:cNvPr id="57" name="Group 56">
                  <a:extLst>
                    <a:ext uri="{FF2B5EF4-FFF2-40B4-BE49-F238E27FC236}">
                      <a16:creationId xmlns:a16="http://schemas.microsoft.com/office/drawing/2014/main" id="{AB9DF78C-F970-699B-3E60-68ACCBFD4346}"/>
                    </a:ext>
                  </a:extLst>
                </p:cNvPr>
                <p:cNvGrpSpPr/>
                <p:nvPr/>
              </p:nvGrpSpPr>
              <p:grpSpPr>
                <a:xfrm>
                  <a:off x="8348160" y="6764634"/>
                  <a:ext cx="13680" cy="22680"/>
                  <a:chOff x="6814635" y="6425420"/>
                  <a:chExt cx="13680" cy="22680"/>
                </a:xfrm>
                <a:grpFill/>
              </p:grpSpPr>
              <mc:AlternateContent xmlns:mc="http://schemas.openxmlformats.org/markup-compatibility/2006" xmlns:p14="http://schemas.microsoft.com/office/powerpoint/2010/main">
                <mc:Choice Requires="p14">
                  <p:contentPart p14:bwMode="auto" r:id="rId29">
                    <p14:nvContentPartPr>
                      <p14:cNvPr id="63" name="Ink 62">
                        <a:extLst>
                          <a:ext uri="{FF2B5EF4-FFF2-40B4-BE49-F238E27FC236}">
                            <a16:creationId xmlns:a16="http://schemas.microsoft.com/office/drawing/2014/main" id="{5E2A1C28-6942-3945-A042-945F065C2AFE}"/>
                          </a:ext>
                        </a:extLst>
                      </p14:cNvPr>
                      <p14:cNvContentPartPr/>
                      <p14:nvPr/>
                    </p14:nvContentPartPr>
                    <p14:xfrm>
                      <a:off x="6814635" y="6425420"/>
                      <a:ext cx="12600" cy="1080"/>
                    </p14:xfrm>
                  </p:contentPart>
                </mc:Choice>
                <mc:Fallback xmlns="">
                  <p:pic>
                    <p:nvPicPr>
                      <p:cNvPr id="110" name="Ink 109">
                        <a:extLst>
                          <a:ext uri="{FF2B5EF4-FFF2-40B4-BE49-F238E27FC236}">
                            <a16:creationId xmlns:a16="http://schemas.microsoft.com/office/drawing/2014/main" id="{D66DAB35-CB99-992D-84CD-ABC29E85FA09}"/>
                          </a:ext>
                        </a:extLst>
                      </p:cNvPr>
                      <p:cNvPicPr/>
                      <p:nvPr/>
                    </p:nvPicPr>
                    <p:blipFill>
                      <a:blip r:embed="rId30"/>
                      <a:stretch>
                        <a:fillRect/>
                      </a:stretch>
                    </p:blipFill>
                    <p:spPr>
                      <a:xfrm>
                        <a:off x="6810656" y="6421100"/>
                        <a:ext cx="20558" cy="9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4" name="Ink 63">
                        <a:extLst>
                          <a:ext uri="{FF2B5EF4-FFF2-40B4-BE49-F238E27FC236}">
                            <a16:creationId xmlns:a16="http://schemas.microsoft.com/office/drawing/2014/main" id="{C64A1BC2-5385-D5A4-B10F-B3D0C218130E}"/>
                          </a:ext>
                        </a:extLst>
                      </p14:cNvPr>
                      <p14:cNvContentPartPr/>
                      <p14:nvPr/>
                    </p14:nvContentPartPr>
                    <p14:xfrm>
                      <a:off x="6814995" y="6446660"/>
                      <a:ext cx="13320" cy="1440"/>
                    </p14:xfrm>
                  </p:contentPart>
                </mc:Choice>
                <mc:Fallback xmlns="">
                  <p:pic>
                    <p:nvPicPr>
                      <p:cNvPr id="111" name="Ink 110">
                        <a:extLst>
                          <a:ext uri="{FF2B5EF4-FFF2-40B4-BE49-F238E27FC236}">
                            <a16:creationId xmlns:a16="http://schemas.microsoft.com/office/drawing/2014/main" id="{07732FC5-C7D5-8343-4CA2-EE724D9EB5A6}"/>
                          </a:ext>
                        </a:extLst>
                      </p:cNvPr>
                      <p:cNvPicPr/>
                      <p:nvPr/>
                    </p:nvPicPr>
                    <p:blipFill>
                      <a:blip r:embed="rId30"/>
                      <a:stretch>
                        <a:fillRect/>
                      </a:stretch>
                    </p:blipFill>
                    <p:spPr>
                      <a:xfrm>
                        <a:off x="6810897" y="6442340"/>
                        <a:ext cx="21517" cy="10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58" name="Ink 57">
                      <a:extLst>
                        <a:ext uri="{FF2B5EF4-FFF2-40B4-BE49-F238E27FC236}">
                          <a16:creationId xmlns:a16="http://schemas.microsoft.com/office/drawing/2014/main" id="{982A83E4-DFA2-3465-15DB-1688A18AAD02}"/>
                        </a:ext>
                      </a:extLst>
                    </p14:cNvPr>
                    <p14:cNvContentPartPr/>
                    <p14:nvPr/>
                  </p14:nvContentPartPr>
                  <p14:xfrm>
                    <a:off x="8301360" y="6749514"/>
                    <a:ext cx="14760" cy="64800"/>
                  </p14:xfrm>
                </p:contentPart>
              </mc:Choice>
              <mc:Fallback xmlns="">
                <p:pic>
                  <p:nvPicPr>
                    <p:cNvPr id="113" name="Ink 112">
                      <a:extLst>
                        <a:ext uri="{FF2B5EF4-FFF2-40B4-BE49-F238E27FC236}">
                          <a16:creationId xmlns:a16="http://schemas.microsoft.com/office/drawing/2014/main" id="{0DCB9633-BE19-8D96-3B2D-9258E2BA01C7}"/>
                        </a:ext>
                      </a:extLst>
                    </p:cNvPr>
                    <p:cNvPicPr/>
                    <p:nvPr/>
                  </p:nvPicPr>
                  <p:blipFill>
                    <a:blip r:embed="rId33"/>
                    <a:stretch>
                      <a:fillRect/>
                    </a:stretch>
                  </p:blipFill>
                  <p:spPr>
                    <a:xfrm>
                      <a:off x="8297241" y="6745443"/>
                      <a:ext cx="22998" cy="72942"/>
                    </a:xfrm>
                    <a:prstGeom prst="rect">
                      <a:avLst/>
                    </a:prstGeom>
                  </p:spPr>
                </p:pic>
              </mc:Fallback>
            </mc:AlternateContent>
            <p:grpSp>
              <p:nvGrpSpPr>
                <p:cNvPr id="59" name="Group 58">
                  <a:extLst>
                    <a:ext uri="{FF2B5EF4-FFF2-40B4-BE49-F238E27FC236}">
                      <a16:creationId xmlns:a16="http://schemas.microsoft.com/office/drawing/2014/main" id="{0B9EBB9D-94A3-A19D-7977-F574CE34C798}"/>
                    </a:ext>
                  </a:extLst>
                </p:cNvPr>
                <p:cNvGrpSpPr/>
                <p:nvPr/>
              </p:nvGrpSpPr>
              <p:grpSpPr>
                <a:xfrm>
                  <a:off x="8311440" y="6752394"/>
                  <a:ext cx="81720" cy="57960"/>
                  <a:chOff x="6777915" y="6413180"/>
                  <a:chExt cx="81720" cy="57960"/>
                </a:xfrm>
                <a:grpFill/>
              </p:grpSpPr>
              <mc:AlternateContent xmlns:mc="http://schemas.openxmlformats.org/markup-compatibility/2006" xmlns:p14="http://schemas.microsoft.com/office/powerpoint/2010/main">
                <mc:Choice Requires="p14">
                  <p:contentPart p14:bwMode="auto" r:id="rId34">
                    <p14:nvContentPartPr>
                      <p14:cNvPr id="60" name="Ink 59">
                        <a:extLst>
                          <a:ext uri="{FF2B5EF4-FFF2-40B4-BE49-F238E27FC236}">
                            <a16:creationId xmlns:a16="http://schemas.microsoft.com/office/drawing/2014/main" id="{222653D0-D67E-DE9F-B2F1-FB67935942C3}"/>
                          </a:ext>
                        </a:extLst>
                      </p14:cNvPr>
                      <p14:cNvContentPartPr/>
                      <p14:nvPr/>
                    </p14:nvContentPartPr>
                    <p14:xfrm>
                      <a:off x="6777915" y="6416780"/>
                      <a:ext cx="69840" cy="49320"/>
                    </p14:xfrm>
                  </p:contentPart>
                </mc:Choice>
                <mc:Fallback xmlns="">
                  <p:pic>
                    <p:nvPicPr>
                      <p:cNvPr id="99" name="Ink 98">
                        <a:extLst>
                          <a:ext uri="{FF2B5EF4-FFF2-40B4-BE49-F238E27FC236}">
                            <a16:creationId xmlns:a16="http://schemas.microsoft.com/office/drawing/2014/main" id="{723D380D-FC16-910E-01DC-C4BA4585D60F}"/>
                          </a:ext>
                        </a:extLst>
                      </p:cNvPr>
                      <p:cNvPicPr/>
                      <p:nvPr/>
                    </p:nvPicPr>
                    <p:blipFill>
                      <a:blip r:embed="rId35"/>
                      <a:stretch>
                        <a:fillRect/>
                      </a:stretch>
                    </p:blipFill>
                    <p:spPr>
                      <a:xfrm>
                        <a:off x="6769398" y="6408673"/>
                        <a:ext cx="86533" cy="6587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1" name="Ink 60">
                        <a:extLst>
                          <a:ext uri="{FF2B5EF4-FFF2-40B4-BE49-F238E27FC236}">
                            <a16:creationId xmlns:a16="http://schemas.microsoft.com/office/drawing/2014/main" id="{12A494B2-41B0-2D9C-6699-50F4BFFA7BDA}"/>
                          </a:ext>
                        </a:extLst>
                      </p14:cNvPr>
                      <p14:cNvContentPartPr/>
                      <p14:nvPr/>
                    </p14:nvContentPartPr>
                    <p14:xfrm>
                      <a:off x="6780075" y="6425420"/>
                      <a:ext cx="360" cy="360"/>
                    </p14:xfrm>
                  </p:contentPart>
                </mc:Choice>
                <mc:Fallback xmlns="">
                  <p:pic>
                    <p:nvPicPr>
                      <p:cNvPr id="100" name="Ink 99">
                        <a:extLst>
                          <a:ext uri="{FF2B5EF4-FFF2-40B4-BE49-F238E27FC236}">
                            <a16:creationId xmlns:a16="http://schemas.microsoft.com/office/drawing/2014/main" id="{97ACBD02-28A7-4415-A6AE-12950895D082}"/>
                          </a:ext>
                        </a:extLst>
                      </p:cNvPr>
                      <p:cNvPicPr/>
                      <p:nvPr/>
                    </p:nvPicPr>
                    <p:blipFill>
                      <a:blip r:embed="rId37"/>
                      <a:stretch>
                        <a:fillRect/>
                      </a:stretch>
                    </p:blipFill>
                    <p:spPr>
                      <a:xfrm>
                        <a:off x="6771075" y="64164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62" name="Ink 61">
                        <a:extLst>
                          <a:ext uri="{FF2B5EF4-FFF2-40B4-BE49-F238E27FC236}">
                            <a16:creationId xmlns:a16="http://schemas.microsoft.com/office/drawing/2014/main" id="{BB4236AB-EDEE-E6A1-E341-62C7D84D67C5}"/>
                          </a:ext>
                        </a:extLst>
                      </p14:cNvPr>
                      <p14:cNvContentPartPr/>
                      <p14:nvPr/>
                    </p14:nvContentPartPr>
                    <p14:xfrm>
                      <a:off x="6846675" y="6413180"/>
                      <a:ext cx="12960" cy="57960"/>
                    </p14:xfrm>
                  </p:contentPart>
                </mc:Choice>
                <mc:Fallback xmlns="">
                  <p:pic>
                    <p:nvPicPr>
                      <p:cNvPr id="115" name="Ink 114">
                        <a:extLst>
                          <a:ext uri="{FF2B5EF4-FFF2-40B4-BE49-F238E27FC236}">
                            <a16:creationId xmlns:a16="http://schemas.microsoft.com/office/drawing/2014/main" id="{AAF1245A-9D80-1D15-D60C-F14D6CDCEB5E}"/>
                          </a:ext>
                        </a:extLst>
                      </p:cNvPr>
                      <p:cNvPicPr/>
                      <p:nvPr/>
                    </p:nvPicPr>
                    <p:blipFill>
                      <a:blip r:embed="rId39"/>
                      <a:stretch>
                        <a:fillRect/>
                      </a:stretch>
                    </p:blipFill>
                    <p:spPr>
                      <a:xfrm>
                        <a:off x="6842582" y="6409113"/>
                        <a:ext cx="21145" cy="66095"/>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99FA6E26-5C3F-0A45-47EE-8BC719F3230B}"/>
                      </a:ext>
                    </a:extLst>
                  </p14:cNvPr>
                  <p14:cNvContentPartPr/>
                  <p14:nvPr/>
                </p14:nvContentPartPr>
                <p14:xfrm>
                  <a:off x="6796835" y="6387645"/>
                  <a:ext cx="32400" cy="93960"/>
                </p14:xfrm>
              </p:contentPart>
            </mc:Choice>
            <mc:Fallback xmlns="">
              <p:pic>
                <p:nvPicPr>
                  <p:cNvPr id="104" name="Ink 103">
                    <a:extLst>
                      <a:ext uri="{FF2B5EF4-FFF2-40B4-BE49-F238E27FC236}">
                        <a16:creationId xmlns:a16="http://schemas.microsoft.com/office/drawing/2014/main" id="{D2247762-68CF-6DF2-E87B-10A07A9AE019}"/>
                      </a:ext>
                    </a:extLst>
                  </p:cNvPr>
                  <p:cNvPicPr/>
                  <p:nvPr/>
                </p:nvPicPr>
                <p:blipFill>
                  <a:blip r:embed="rId41"/>
                  <a:stretch>
                    <a:fillRect/>
                  </a:stretch>
                </p:blipFill>
                <p:spPr>
                  <a:xfrm>
                    <a:off x="6788397" y="6379504"/>
                    <a:ext cx="48938" cy="110581"/>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A8EE8510-D39C-E9DD-D02F-0CB25655FFF3}"/>
                      </a:ext>
                    </a:extLst>
                  </p14:cNvPr>
                  <p14:cNvContentPartPr/>
                  <p14:nvPr/>
                </p14:nvContentPartPr>
                <p14:xfrm>
                  <a:off x="6787655" y="6379905"/>
                  <a:ext cx="50760" cy="109440"/>
                </p14:xfrm>
              </p:contentPart>
            </mc:Choice>
            <mc:Fallback xmlns="">
              <p:pic>
                <p:nvPicPr>
                  <p:cNvPr id="109" name="Ink 108">
                    <a:extLst>
                      <a:ext uri="{FF2B5EF4-FFF2-40B4-BE49-F238E27FC236}">
                        <a16:creationId xmlns:a16="http://schemas.microsoft.com/office/drawing/2014/main" id="{58658156-C3A8-F4EB-7ED2-C0E23E400647}"/>
                      </a:ext>
                    </a:extLst>
                  </p:cNvPr>
                  <p:cNvPicPr/>
                  <p:nvPr/>
                </p:nvPicPr>
                <p:blipFill>
                  <a:blip r:embed="rId43"/>
                  <a:stretch>
                    <a:fillRect/>
                  </a:stretch>
                </p:blipFill>
                <p:spPr>
                  <a:xfrm>
                    <a:off x="6783567" y="6375814"/>
                    <a:ext cx="58936" cy="117622"/>
                  </a:xfrm>
                  <a:prstGeom prst="rect">
                    <a:avLst/>
                  </a:prstGeom>
                </p:spPr>
              </p:pic>
            </mc:Fallback>
          </mc:AlternateContent>
          <p:grpSp>
            <p:nvGrpSpPr>
              <p:cNvPr id="54" name="Group 53">
                <a:extLst>
                  <a:ext uri="{FF2B5EF4-FFF2-40B4-BE49-F238E27FC236}">
                    <a16:creationId xmlns:a16="http://schemas.microsoft.com/office/drawing/2014/main" id="{15A3D867-A82A-1285-A857-09A8C3D4EBA7}"/>
                  </a:ext>
                </a:extLst>
              </p:cNvPr>
              <p:cNvGrpSpPr/>
              <p:nvPr/>
            </p:nvGrpSpPr>
            <p:grpSpPr>
              <a:xfrm>
                <a:off x="6808875" y="6421820"/>
                <a:ext cx="14760" cy="24480"/>
                <a:chOff x="6808875" y="6421820"/>
                <a:chExt cx="14760" cy="24480"/>
              </a:xfrm>
              <a:grpFill/>
            </p:grpSpPr>
            <mc:AlternateContent xmlns:mc="http://schemas.openxmlformats.org/markup-compatibility/2006" xmlns:p14="http://schemas.microsoft.com/office/powerpoint/2010/main">
              <mc:Choice Requires="p14">
                <p:contentPart p14:bwMode="auto" r:id="rId44">
                  <p14:nvContentPartPr>
                    <p14:cNvPr id="55" name="Ink 54">
                      <a:extLst>
                        <a:ext uri="{FF2B5EF4-FFF2-40B4-BE49-F238E27FC236}">
                          <a16:creationId xmlns:a16="http://schemas.microsoft.com/office/drawing/2014/main" id="{860A5C7E-7696-AD99-9D76-A0D3D2A81ABA}"/>
                        </a:ext>
                      </a:extLst>
                    </p14:cNvPr>
                    <p14:cNvContentPartPr/>
                    <p14:nvPr/>
                  </p14:nvContentPartPr>
                  <p14:xfrm>
                    <a:off x="6808875" y="6421820"/>
                    <a:ext cx="14040" cy="2160"/>
                  </p14:xfrm>
                </p:contentPart>
              </mc:Choice>
              <mc:Fallback xmlns="">
                <p:pic>
                  <p:nvPicPr>
                    <p:cNvPr id="118" name="Ink 117">
                      <a:extLst>
                        <a:ext uri="{FF2B5EF4-FFF2-40B4-BE49-F238E27FC236}">
                          <a16:creationId xmlns:a16="http://schemas.microsoft.com/office/drawing/2014/main" id="{5D169955-CAA0-6BDB-38B4-DCED961A9BEC}"/>
                        </a:ext>
                      </a:extLst>
                    </p:cNvPr>
                    <p:cNvPicPr/>
                    <p:nvPr/>
                  </p:nvPicPr>
                  <p:blipFill>
                    <a:blip r:embed="rId45"/>
                    <a:stretch>
                      <a:fillRect/>
                    </a:stretch>
                  </p:blipFill>
                  <p:spPr>
                    <a:xfrm>
                      <a:off x="6804766" y="6417500"/>
                      <a:ext cx="22259"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6" name="Ink 55">
                      <a:extLst>
                        <a:ext uri="{FF2B5EF4-FFF2-40B4-BE49-F238E27FC236}">
                          <a16:creationId xmlns:a16="http://schemas.microsoft.com/office/drawing/2014/main" id="{F3D76744-0768-7EA9-29D8-C843A414B746}"/>
                        </a:ext>
                      </a:extLst>
                    </p14:cNvPr>
                    <p14:cNvContentPartPr/>
                    <p14:nvPr/>
                  </p14:nvContentPartPr>
                  <p14:xfrm>
                    <a:off x="6812475" y="6444140"/>
                    <a:ext cx="11160" cy="2160"/>
                  </p14:xfrm>
                </p:contentPart>
              </mc:Choice>
              <mc:Fallback xmlns="">
                <p:pic>
                  <p:nvPicPr>
                    <p:cNvPr id="119" name="Ink 118">
                      <a:extLst>
                        <a:ext uri="{FF2B5EF4-FFF2-40B4-BE49-F238E27FC236}">
                          <a16:creationId xmlns:a16="http://schemas.microsoft.com/office/drawing/2014/main" id="{09049F38-54A1-6533-8982-BF8D67D07062}"/>
                        </a:ext>
                      </a:extLst>
                    </p:cNvPr>
                    <p:cNvPicPr/>
                    <p:nvPr/>
                  </p:nvPicPr>
                  <p:blipFill>
                    <a:blip r:embed="rId47"/>
                    <a:stretch>
                      <a:fillRect/>
                    </a:stretch>
                  </p:blipFill>
                  <p:spPr>
                    <a:xfrm>
                      <a:off x="6808417" y="6439820"/>
                      <a:ext cx="19276" cy="10800"/>
                    </a:xfrm>
                    <a:prstGeom prst="rect">
                      <a:avLst/>
                    </a:prstGeom>
                  </p:spPr>
                </p:pic>
              </mc:Fallback>
            </mc:AlternateContent>
          </p:grpSp>
        </p:grpSp>
        <p:pic>
          <p:nvPicPr>
            <p:cNvPr id="50" name="Picture 49" descr="Icon&#10;&#10;Description automatically generated">
              <a:extLst>
                <a:ext uri="{FF2B5EF4-FFF2-40B4-BE49-F238E27FC236}">
                  <a16:creationId xmlns:a16="http://schemas.microsoft.com/office/drawing/2014/main" id="{08D0F275-B2B4-C901-24F1-8F0DB48AE7B9}"/>
                </a:ext>
              </a:extLst>
            </p:cNvPr>
            <p:cNvPicPr>
              <a:picLocks noChangeAspect="1"/>
            </p:cNvPicPr>
            <p:nvPr/>
          </p:nvPicPr>
          <p:blipFill rotWithShape="1">
            <a:blip r:embed="rId48">
              <a:clrChange>
                <a:clrFrom>
                  <a:srgbClr val="FFFFFF"/>
                </a:clrFrom>
                <a:clrTo>
                  <a:srgbClr val="FFFFFF">
                    <a:alpha val="0"/>
                  </a:srgbClr>
                </a:clrTo>
              </a:clrChange>
              <a:duotone>
                <a:prstClr val="black"/>
                <a:schemeClr val="accent1">
                  <a:tint val="45000"/>
                  <a:satMod val="400000"/>
                </a:schemeClr>
              </a:duotone>
            </a:blip>
            <a:srcRect l="-1" r="-1" b="-1606"/>
            <a:stretch/>
          </p:blipFill>
          <p:spPr>
            <a:xfrm rot="5247291" flipV="1">
              <a:off x="6606596" y="6380266"/>
              <a:ext cx="172106" cy="123990"/>
            </a:xfrm>
            <a:prstGeom prst="rect">
              <a:avLst/>
            </a:prstGeom>
            <a:grpFill/>
            <a:ln>
              <a:noFill/>
            </a:ln>
          </p:spPr>
        </p:pic>
      </p:grpSp>
      <p:sp>
        <p:nvSpPr>
          <p:cNvPr id="2" name="Content Placeholder 2">
            <a:extLst>
              <a:ext uri="{FF2B5EF4-FFF2-40B4-BE49-F238E27FC236}">
                <a16:creationId xmlns:a16="http://schemas.microsoft.com/office/drawing/2014/main" id="{43FBAE4B-F86F-82D6-0EB7-A9B2E2383EFD}"/>
              </a:ext>
            </a:extLst>
          </p:cNvPr>
          <p:cNvSpPr txBox="1">
            <a:spLocks/>
          </p:cNvSpPr>
          <p:nvPr/>
        </p:nvSpPr>
        <p:spPr>
          <a:xfrm>
            <a:off x="948135" y="1047514"/>
            <a:ext cx="5025604" cy="550037"/>
          </a:xfrm>
          <a:prstGeom prst="rect">
            <a:avLst/>
          </a:prstGeom>
          <a:solidFill>
            <a:schemeClr val="accent2">
              <a:lumMod val="60000"/>
              <a:lumOff val="40000"/>
            </a:schemeClr>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70%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of cows detected in estrus by 75 DIM</a:t>
            </a:r>
          </a:p>
        </p:txBody>
      </p:sp>
      <p:grpSp>
        <p:nvGrpSpPr>
          <p:cNvPr id="7" name="Group 6">
            <a:extLst>
              <a:ext uri="{FF2B5EF4-FFF2-40B4-BE49-F238E27FC236}">
                <a16:creationId xmlns:a16="http://schemas.microsoft.com/office/drawing/2014/main" id="{D8DA3F9C-B634-735E-975B-1FAFCA780D8A}"/>
              </a:ext>
            </a:extLst>
          </p:cNvPr>
          <p:cNvGrpSpPr/>
          <p:nvPr/>
        </p:nvGrpSpPr>
        <p:grpSpPr>
          <a:xfrm>
            <a:off x="188946" y="1741895"/>
            <a:ext cx="9101829" cy="4901936"/>
            <a:chOff x="0" y="1775424"/>
            <a:chExt cx="9101829" cy="4901936"/>
          </a:xfrm>
        </p:grpSpPr>
        <p:sp>
          <p:nvSpPr>
            <p:cNvPr id="6" name="TextBox 5">
              <a:extLst>
                <a:ext uri="{FF2B5EF4-FFF2-40B4-BE49-F238E27FC236}">
                  <a16:creationId xmlns:a16="http://schemas.microsoft.com/office/drawing/2014/main" id="{58CD1C36-8910-6F70-68AC-C102DEF74B1E}"/>
                </a:ext>
              </a:extLst>
            </p:cNvPr>
            <p:cNvSpPr txBox="1"/>
            <p:nvPr/>
          </p:nvSpPr>
          <p:spPr>
            <a:xfrm>
              <a:off x="0" y="5661697"/>
              <a:ext cx="9101829" cy="101566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Elevated haptoglobin (HP): ≥ 0.5 g/L at 6 (± 2) DIM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Hyperketonemia: ≥2 samples of BHB ≥0.9mM (4 DIM) or ≥0.7mM (8, 11, or 15 DIM)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Endometritis: ≥ 2.4% PMN at 35 (± 3) DIM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Delayed cyclicity: Acyclic by 49 (± 3) DIM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BCS loss: ≥ 0.50-point loss from 3 </a:t>
              </a:r>
              <a:r>
                <a:rPr kumimoji="0" lang="en-US" sz="1200" b="0" i="1" u="none" strike="noStrike" kern="1200" cap="none" spc="0" normalizeH="0" baseline="0" noProof="0" dirty="0" err="1">
                  <a:ln>
                    <a:noFill/>
                  </a:ln>
                  <a:solidFill>
                    <a:prstClr val="black"/>
                  </a:solidFill>
                  <a:effectLst/>
                  <a:uLnTx/>
                  <a:uFillTx/>
                  <a:latin typeface="Calibri" panose="020F0502020204030204"/>
                  <a:ea typeface="+mn-ea"/>
                  <a:cs typeface="+mn-cs"/>
                </a:rPr>
                <a:t>wk</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prepartum to 9 </a:t>
              </a:r>
              <a:r>
                <a:rPr kumimoji="0" lang="en-US" sz="1200" b="0" i="1" u="none" strike="noStrike" kern="1200" cap="none" spc="0" normalizeH="0" baseline="0" noProof="0" dirty="0" err="1">
                  <a:ln>
                    <a:noFill/>
                  </a:ln>
                  <a:solidFill>
                    <a:prstClr val="black"/>
                  </a:solidFill>
                  <a:effectLst/>
                  <a:uLnTx/>
                  <a:uFillTx/>
                  <a:latin typeface="Calibri" panose="020F0502020204030204"/>
                  <a:ea typeface="+mn-ea"/>
                  <a:cs typeface="+mn-cs"/>
                </a:rPr>
                <a:t>wk</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postpartum vs. no loss</a:t>
              </a:r>
              <a:endParaRPr kumimoji="0" lang="en-US" sz="1800" b="1" i="1" u="none" strike="noStrike" kern="1200" cap="none" spc="0" normalizeH="0" baseline="0" noProof="0" dirty="0">
                <a:ln>
                  <a:noFill/>
                </a:ln>
                <a:solidFill>
                  <a:srgbClr val="0070C0"/>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312DF2C0-C491-09D9-0D4E-10F9F889DEF3}"/>
                </a:ext>
              </a:extLst>
            </p:cNvPr>
            <p:cNvPicPr>
              <a:picLocks noChangeAspect="1"/>
            </p:cNvPicPr>
            <p:nvPr/>
          </p:nvPicPr>
          <p:blipFill>
            <a:blip r:embed="rId49"/>
            <a:stretch>
              <a:fillRect/>
            </a:stretch>
          </p:blipFill>
          <p:spPr>
            <a:xfrm>
              <a:off x="0" y="1775424"/>
              <a:ext cx="6083300" cy="3708400"/>
            </a:xfrm>
            <a:prstGeom prst="rect">
              <a:avLst/>
            </a:prstGeom>
          </p:spPr>
        </p:pic>
        <p:sp>
          <p:nvSpPr>
            <p:cNvPr id="3" name="TextBox 2">
              <a:extLst>
                <a:ext uri="{FF2B5EF4-FFF2-40B4-BE49-F238E27FC236}">
                  <a16:creationId xmlns:a16="http://schemas.microsoft.com/office/drawing/2014/main" id="{39541034-F129-791E-6CCF-445F911BF66F}"/>
                </a:ext>
              </a:extLst>
            </p:cNvPr>
            <p:cNvSpPr txBox="1"/>
            <p:nvPr/>
          </p:nvSpPr>
          <p:spPr>
            <a:xfrm>
              <a:off x="4850677" y="1784533"/>
              <a:ext cx="1099981" cy="307777"/>
            </a:xfrm>
            <a:prstGeom prst="rect">
              <a:avLst/>
            </a:prstGeom>
            <a:solidFill>
              <a:schemeClr val="accent4">
                <a:lumMod val="20000"/>
                <a:lumOff val="80000"/>
              </a:schemeClr>
            </a:solid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All</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P</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 0.05</a:t>
              </a:r>
            </a:p>
          </p:txBody>
        </p:sp>
      </p:grpSp>
      <p:grpSp>
        <p:nvGrpSpPr>
          <p:cNvPr id="4" name="Group 3">
            <a:extLst>
              <a:ext uri="{FF2B5EF4-FFF2-40B4-BE49-F238E27FC236}">
                <a16:creationId xmlns:a16="http://schemas.microsoft.com/office/drawing/2014/main" id="{29212EE3-D828-1904-BDCD-AB5C0F60BAD5}"/>
              </a:ext>
            </a:extLst>
          </p:cNvPr>
          <p:cNvGrpSpPr/>
          <p:nvPr/>
        </p:nvGrpSpPr>
        <p:grpSpPr>
          <a:xfrm>
            <a:off x="7285982" y="-9515"/>
            <a:ext cx="2854763" cy="4716929"/>
            <a:chOff x="6379706" y="1181292"/>
            <a:chExt cx="2854763" cy="4716929"/>
          </a:xfrm>
        </p:grpSpPr>
        <p:pic>
          <p:nvPicPr>
            <p:cNvPr id="13" name="Picture 12">
              <a:extLst>
                <a:ext uri="{FF2B5EF4-FFF2-40B4-BE49-F238E27FC236}">
                  <a16:creationId xmlns:a16="http://schemas.microsoft.com/office/drawing/2014/main" id="{AFF1E706-DD57-9490-BD6C-DF86EA75A6E4}"/>
                </a:ext>
              </a:extLst>
            </p:cNvPr>
            <p:cNvPicPr>
              <a:picLocks noChangeAspect="1"/>
            </p:cNvPicPr>
            <p:nvPr/>
          </p:nvPicPr>
          <p:blipFill>
            <a:blip r:embed="rId50"/>
            <a:stretch>
              <a:fillRect/>
            </a:stretch>
          </p:blipFill>
          <p:spPr>
            <a:xfrm>
              <a:off x="6379706" y="2092310"/>
              <a:ext cx="2764294" cy="3805911"/>
            </a:xfrm>
            <a:prstGeom prst="rect">
              <a:avLst/>
            </a:prstGeom>
          </p:spPr>
        </p:pic>
        <p:sp>
          <p:nvSpPr>
            <p:cNvPr id="14" name="TextBox 13">
              <a:extLst>
                <a:ext uri="{FF2B5EF4-FFF2-40B4-BE49-F238E27FC236}">
                  <a16:creationId xmlns:a16="http://schemas.microsoft.com/office/drawing/2014/main" id="{1F8A6EC4-6BFF-931F-925D-7423502CC931}"/>
                </a:ext>
              </a:extLst>
            </p:cNvPr>
            <p:cNvSpPr txBox="1"/>
            <p:nvPr/>
          </p:nvSpPr>
          <p:spPr>
            <a:xfrm>
              <a:off x="6805726" y="1181292"/>
              <a:ext cx="2428743"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ONLY RISK FACTORS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DIAGNOSED ON FARM</a:t>
              </a:r>
            </a:p>
          </p:txBody>
        </p:sp>
        <p:sp>
          <p:nvSpPr>
            <p:cNvPr id="15" name="TextBox 14">
              <a:extLst>
                <a:ext uri="{FF2B5EF4-FFF2-40B4-BE49-F238E27FC236}">
                  <a16:creationId xmlns:a16="http://schemas.microsoft.com/office/drawing/2014/main" id="{2D8D1C4C-744A-6352-F207-E3F10D812FB5}"/>
                </a:ext>
              </a:extLst>
            </p:cNvPr>
            <p:cNvSpPr txBox="1"/>
            <p:nvPr/>
          </p:nvSpPr>
          <p:spPr>
            <a:xfrm>
              <a:off x="7320015" y="2387632"/>
              <a:ext cx="36911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6" name="TextBox 15">
              <a:extLst>
                <a:ext uri="{FF2B5EF4-FFF2-40B4-BE49-F238E27FC236}">
                  <a16:creationId xmlns:a16="http://schemas.microsoft.com/office/drawing/2014/main" id="{DC3FBE7A-7910-EF82-DC97-337E4EEFAA3C}"/>
                </a:ext>
              </a:extLst>
            </p:cNvPr>
            <p:cNvSpPr txBox="1"/>
            <p:nvPr/>
          </p:nvSpPr>
          <p:spPr>
            <a:xfrm>
              <a:off x="7886358" y="2740693"/>
              <a:ext cx="38168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18" name="TextBox 17">
              <a:extLst>
                <a:ext uri="{FF2B5EF4-FFF2-40B4-BE49-F238E27FC236}">
                  <a16:creationId xmlns:a16="http://schemas.microsoft.com/office/drawing/2014/main" id="{0AB74C04-88D7-63EE-223E-11422371A294}"/>
                </a:ext>
              </a:extLst>
            </p:cNvPr>
            <p:cNvSpPr txBox="1"/>
            <p:nvPr/>
          </p:nvSpPr>
          <p:spPr>
            <a:xfrm>
              <a:off x="8458987" y="3024281"/>
              <a:ext cx="38168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20" name="TextBox 19">
              <a:extLst>
                <a:ext uri="{FF2B5EF4-FFF2-40B4-BE49-F238E27FC236}">
                  <a16:creationId xmlns:a16="http://schemas.microsoft.com/office/drawing/2014/main" id="{759447A3-CB76-0B96-09E0-54501D8FC291}"/>
                </a:ext>
              </a:extLst>
            </p:cNvPr>
            <p:cNvSpPr txBox="1"/>
            <p:nvPr/>
          </p:nvSpPr>
          <p:spPr>
            <a:xfrm rot="16200000">
              <a:off x="7319846" y="3980645"/>
              <a:ext cx="151471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(Freq. 46%)</a:t>
              </a:r>
            </a:p>
          </p:txBody>
        </p:sp>
        <p:sp>
          <p:nvSpPr>
            <p:cNvPr id="21" name="TextBox 20">
              <a:extLst>
                <a:ext uri="{FF2B5EF4-FFF2-40B4-BE49-F238E27FC236}">
                  <a16:creationId xmlns:a16="http://schemas.microsoft.com/office/drawing/2014/main" id="{B252AD6E-8C64-3828-303E-DBEC27D065F5}"/>
                </a:ext>
              </a:extLst>
            </p:cNvPr>
            <p:cNvSpPr txBox="1"/>
            <p:nvPr/>
          </p:nvSpPr>
          <p:spPr>
            <a:xfrm rot="16200000">
              <a:off x="7859654" y="3947824"/>
              <a:ext cx="158035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(Freq. 22%)</a:t>
              </a:r>
            </a:p>
          </p:txBody>
        </p:sp>
        <p:sp>
          <p:nvSpPr>
            <p:cNvPr id="22" name="TextBox 21">
              <a:extLst>
                <a:ext uri="{FF2B5EF4-FFF2-40B4-BE49-F238E27FC236}">
                  <a16:creationId xmlns:a16="http://schemas.microsoft.com/office/drawing/2014/main" id="{59F76B96-5C2E-EF57-D348-575B79FAE227}"/>
                </a:ext>
              </a:extLst>
            </p:cNvPr>
            <p:cNvSpPr txBox="1"/>
            <p:nvPr/>
          </p:nvSpPr>
          <p:spPr>
            <a:xfrm rot="16200000">
              <a:off x="6681577" y="3915004"/>
              <a:ext cx="164599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(Freq. 32%)</a:t>
              </a:r>
            </a:p>
          </p:txBody>
        </p:sp>
      </p:grpSp>
      <p:sp>
        <p:nvSpPr>
          <p:cNvPr id="19" name="TextBox 18">
            <a:extLst>
              <a:ext uri="{FF2B5EF4-FFF2-40B4-BE49-F238E27FC236}">
                <a16:creationId xmlns:a16="http://schemas.microsoft.com/office/drawing/2014/main" id="{2DCE934B-A51A-8D32-9006-D52BD76ABBC6}"/>
              </a:ext>
            </a:extLst>
          </p:cNvPr>
          <p:cNvSpPr txBox="1"/>
          <p:nvPr/>
        </p:nvSpPr>
        <p:spPr>
          <a:xfrm>
            <a:off x="8059452" y="585064"/>
            <a:ext cx="184804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70C0"/>
                </a:solidFill>
                <a:effectLst/>
                <a:uLnTx/>
                <a:uFillTx/>
                <a:latin typeface="Calibri" panose="020F0502020204030204"/>
                <a:ea typeface="+mn-ea"/>
                <a:cs typeface="+mn-cs"/>
              </a:rPr>
              <a:t>RP, PVD, lameness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70C0"/>
                </a:solidFill>
                <a:effectLst/>
                <a:uLnTx/>
                <a:uFillTx/>
                <a:latin typeface="Calibri" panose="020F0502020204030204"/>
                <a:ea typeface="+mn-ea"/>
                <a:cs typeface="+mn-cs"/>
              </a:rPr>
              <a:t>BCS loss (≥ 0.50-point)</a:t>
            </a:r>
          </a:p>
        </p:txBody>
      </p:sp>
      <p:sp>
        <p:nvSpPr>
          <p:cNvPr id="23" name="TextBox 22">
            <a:extLst>
              <a:ext uri="{FF2B5EF4-FFF2-40B4-BE49-F238E27FC236}">
                <a16:creationId xmlns:a16="http://schemas.microsoft.com/office/drawing/2014/main" id="{01A65A06-3FC9-0A31-E6AD-9F86B6B1C354}"/>
              </a:ext>
            </a:extLst>
          </p:cNvPr>
          <p:cNvSpPr txBox="1"/>
          <p:nvPr/>
        </p:nvSpPr>
        <p:spPr>
          <a:xfrm>
            <a:off x="10845269" y="958362"/>
            <a:ext cx="115288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 = 1,210</a:t>
            </a:r>
          </a:p>
        </p:txBody>
      </p:sp>
      <p:pic>
        <p:nvPicPr>
          <p:cNvPr id="5" name="Picture 4"/>
          <p:cNvPicPr>
            <a:picLocks noChangeAspect="1"/>
          </p:cNvPicPr>
          <p:nvPr/>
        </p:nvPicPr>
        <p:blipFill rotWithShape="1">
          <a:blip r:embed="rId51"/>
          <a:srcRect t="71280" r="61866"/>
          <a:stretch/>
        </p:blipFill>
        <p:spPr>
          <a:xfrm>
            <a:off x="7729599" y="5115455"/>
            <a:ext cx="3746903" cy="1533135"/>
          </a:xfrm>
          <a:prstGeom prst="rect">
            <a:avLst/>
          </a:prstGeom>
        </p:spPr>
      </p:pic>
      <p:sp>
        <p:nvSpPr>
          <p:cNvPr id="9" name="TextBox 8">
            <a:extLst>
              <a:ext uri="{FF2B5EF4-FFF2-40B4-BE49-F238E27FC236}">
                <a16:creationId xmlns:a16="http://schemas.microsoft.com/office/drawing/2014/main" id="{9A1C6242-A65B-4ADD-315D-9DC9679FDF4A}"/>
              </a:ext>
            </a:extLst>
          </p:cNvPr>
          <p:cNvSpPr txBox="1"/>
          <p:nvPr/>
        </p:nvSpPr>
        <p:spPr>
          <a:xfrm>
            <a:off x="9218454" y="4745991"/>
            <a:ext cx="2105411" cy="369332"/>
          </a:xfrm>
          <a:prstGeom prst="rect">
            <a:avLst/>
          </a:prstGeom>
          <a:noFill/>
          <a:ln w="57150">
            <a:solidFill>
              <a:srgbClr val="FF006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Pregnancy at 1</a:t>
            </a:r>
            <a:r>
              <a:rPr kumimoji="0" lang="en-US" sz="1800" b="0" i="0" u="none" strike="noStrike" kern="1200" cap="none" spc="0" normalizeH="0" baseline="30000" noProof="0" dirty="0">
                <a:ln>
                  <a:noFill/>
                </a:ln>
                <a:solidFill>
                  <a:prstClr val="black"/>
                </a:solidFill>
                <a:effectLst/>
                <a:uLnTx/>
                <a:uFillTx/>
                <a:latin typeface="Segoe UI" panose="020B0502040204020203" pitchFamily="34" charset="0"/>
                <a:ea typeface="+mn-ea"/>
                <a:cs typeface="Segoe UI" panose="020B0502040204020203" pitchFamily="34" charset="0"/>
              </a:rPr>
              <a:t>st</a:t>
            </a: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AI</a:t>
            </a:r>
          </a:p>
        </p:txBody>
      </p:sp>
    </p:spTree>
    <p:extLst>
      <p:ext uri="{BB962C8B-B14F-4D97-AF65-F5344CB8AC3E}">
        <p14:creationId xmlns:p14="http://schemas.microsoft.com/office/powerpoint/2010/main" val="331875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dissolve">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E76E2-8E3C-3A8E-B489-1986E53067C9}"/>
              </a:ext>
            </a:extLst>
          </p:cNvPr>
          <p:cNvSpPr txBox="1">
            <a:spLocks/>
          </p:cNvSpPr>
          <p:nvPr/>
        </p:nvSpPr>
        <p:spPr>
          <a:xfrm>
            <a:off x="6309360" y="68703"/>
            <a:ext cx="5290924" cy="12597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Segoe UI" panose="020B0502040204020203" pitchFamily="34" charset="0"/>
                <a:ea typeface="+mj-ea"/>
                <a:cs typeface="Segoe UI" panose="020B0502040204020203" pitchFamily="34" charset="0"/>
              </a:rPr>
              <a:t>Postpartum Health &amp; Pregnancy Loss</a:t>
            </a:r>
          </a:p>
        </p:txBody>
      </p:sp>
      <p:pic>
        <p:nvPicPr>
          <p:cNvPr id="30" name="Picture 29">
            <a:extLst>
              <a:ext uri="{FF2B5EF4-FFF2-40B4-BE49-F238E27FC236}">
                <a16:creationId xmlns:a16="http://schemas.microsoft.com/office/drawing/2014/main" id="{E94E0259-EF22-FCAF-305A-A4885354654B}"/>
              </a:ext>
            </a:extLst>
          </p:cNvPr>
          <p:cNvPicPr>
            <a:picLocks noChangeAspect="1"/>
          </p:cNvPicPr>
          <p:nvPr/>
        </p:nvPicPr>
        <p:blipFill>
          <a:blip r:embed="rId2"/>
          <a:stretch>
            <a:fillRect/>
          </a:stretch>
        </p:blipFill>
        <p:spPr>
          <a:xfrm>
            <a:off x="192136" y="308661"/>
            <a:ext cx="6152735" cy="4089864"/>
          </a:xfrm>
          <a:prstGeom prst="rect">
            <a:avLst/>
          </a:prstGeom>
        </p:spPr>
      </p:pic>
      <p:sp>
        <p:nvSpPr>
          <p:cNvPr id="3" name="TextBox 2">
            <a:extLst>
              <a:ext uri="{FF2B5EF4-FFF2-40B4-BE49-F238E27FC236}">
                <a16:creationId xmlns:a16="http://schemas.microsoft.com/office/drawing/2014/main" id="{E032EA08-67D9-0CF1-6A57-F97892E0B95E}"/>
              </a:ext>
            </a:extLst>
          </p:cNvPr>
          <p:cNvSpPr txBox="1"/>
          <p:nvPr/>
        </p:nvSpPr>
        <p:spPr>
          <a:xfrm>
            <a:off x="8893932" y="6006587"/>
            <a:ext cx="25456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Bruinjé</a:t>
            </a:r>
            <a:r>
              <a:rPr kumimoji="0" lang="en-CA"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et al JDS 2024</a:t>
            </a:r>
          </a:p>
        </p:txBody>
      </p:sp>
      <p:grpSp>
        <p:nvGrpSpPr>
          <p:cNvPr id="6" name="Group 5">
            <a:extLst>
              <a:ext uri="{FF2B5EF4-FFF2-40B4-BE49-F238E27FC236}">
                <a16:creationId xmlns:a16="http://schemas.microsoft.com/office/drawing/2014/main" id="{7EA0C515-E90E-2026-DA63-C5DAA2E10ACD}"/>
              </a:ext>
            </a:extLst>
          </p:cNvPr>
          <p:cNvGrpSpPr/>
          <p:nvPr/>
        </p:nvGrpSpPr>
        <p:grpSpPr>
          <a:xfrm>
            <a:off x="252705" y="4398527"/>
            <a:ext cx="6998894" cy="2511872"/>
            <a:chOff x="897287" y="4494771"/>
            <a:chExt cx="8410242" cy="2780381"/>
          </a:xfrm>
        </p:grpSpPr>
        <p:pic>
          <p:nvPicPr>
            <p:cNvPr id="7" name="Picture 6" descr="A picture containing cattle, ground, cow, livestock&#10;&#10;Description automatically generated">
              <a:extLst>
                <a:ext uri="{FF2B5EF4-FFF2-40B4-BE49-F238E27FC236}">
                  <a16:creationId xmlns:a16="http://schemas.microsoft.com/office/drawing/2014/main" id="{CEFB5202-3730-D413-D7E9-83D03B0C82F3}"/>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9000"/>
                      </a14:imgEffect>
                      <a14:imgEffect>
                        <a14:saturation sat="149000"/>
                      </a14:imgEffect>
                      <a14:imgEffect>
                        <a14:brightnessContrast bright="19000"/>
                      </a14:imgEffect>
                    </a14:imgLayer>
                  </a14:imgProps>
                </a:ext>
                <a:ext uri="{28A0092B-C50C-407E-A947-70E740481C1C}">
                  <a14:useLocalDpi xmlns:a14="http://schemas.microsoft.com/office/drawing/2010/main"/>
                </a:ext>
              </a:extLst>
            </a:blip>
            <a:srcRect/>
            <a:stretch/>
          </p:blipFill>
          <p:spPr>
            <a:xfrm>
              <a:off x="897287" y="5008322"/>
              <a:ext cx="1570514" cy="2122911"/>
            </a:xfrm>
            <a:prstGeom prst="rect">
              <a:avLst/>
            </a:prstGeom>
            <a:ln w="12700" cap="sq">
              <a:noFill/>
              <a:miter lim="800000"/>
            </a:ln>
            <a:effectLst>
              <a:outerShdw blurRad="57150" dist="50800" dir="2700000" algn="tl" rotWithShape="0">
                <a:srgbClr val="000000">
                  <a:alpha val="40000"/>
                </a:srgbClr>
              </a:outerShdw>
            </a:effectLst>
          </p:spPr>
        </p:pic>
        <p:pic>
          <p:nvPicPr>
            <p:cNvPr id="9" name="Picture 8" descr="A close up of a pipe&#10;&#10;Description automatically generated">
              <a:extLst>
                <a:ext uri="{FF2B5EF4-FFF2-40B4-BE49-F238E27FC236}">
                  <a16:creationId xmlns:a16="http://schemas.microsoft.com/office/drawing/2014/main" id="{0C777BBD-7B70-70A4-9173-72A92764D782}"/>
                </a:ext>
              </a:extLst>
            </p:cNvPr>
            <p:cNvPicPr>
              <a:picLocks noChangeAspect="1"/>
            </p:cNvPicPr>
            <p:nvPr/>
          </p:nvPicPr>
          <p:blipFill>
            <a:blip r:embed="rId5"/>
            <a:stretch>
              <a:fillRect/>
            </a:stretch>
          </p:blipFill>
          <p:spPr>
            <a:xfrm>
              <a:off x="4917761" y="4921392"/>
              <a:ext cx="1756268" cy="2353760"/>
            </a:xfrm>
            <a:prstGeom prst="rect">
              <a:avLst/>
            </a:prstGeom>
          </p:spPr>
        </p:pic>
        <p:grpSp>
          <p:nvGrpSpPr>
            <p:cNvPr id="16" name="Group 15">
              <a:extLst>
                <a:ext uri="{FF2B5EF4-FFF2-40B4-BE49-F238E27FC236}">
                  <a16:creationId xmlns:a16="http://schemas.microsoft.com/office/drawing/2014/main" id="{6BA56F32-4753-511B-8AED-1AA8C25E0AD3}"/>
                </a:ext>
              </a:extLst>
            </p:cNvPr>
            <p:cNvGrpSpPr/>
            <p:nvPr/>
          </p:nvGrpSpPr>
          <p:grpSpPr>
            <a:xfrm>
              <a:off x="6811288" y="5280941"/>
              <a:ext cx="2348777" cy="1971328"/>
              <a:chOff x="6224390" y="4974877"/>
              <a:chExt cx="2348777" cy="1971328"/>
            </a:xfrm>
          </p:grpSpPr>
          <p:grpSp>
            <p:nvGrpSpPr>
              <p:cNvPr id="32" name="Group 31">
                <a:extLst>
                  <a:ext uri="{FF2B5EF4-FFF2-40B4-BE49-F238E27FC236}">
                    <a16:creationId xmlns:a16="http://schemas.microsoft.com/office/drawing/2014/main" id="{1730B5D3-C8B9-F3B5-2D5A-F5CDF79EA3C6}"/>
                  </a:ext>
                </a:extLst>
              </p:cNvPr>
              <p:cNvGrpSpPr/>
              <p:nvPr/>
            </p:nvGrpSpPr>
            <p:grpSpPr>
              <a:xfrm rot="3172360">
                <a:off x="6969303" y="5342340"/>
                <a:ext cx="1834906" cy="1372823"/>
                <a:chOff x="3530168" y="7612382"/>
                <a:chExt cx="1834906" cy="1372823"/>
              </a:xfrm>
            </p:grpSpPr>
            <p:pic>
              <p:nvPicPr>
                <p:cNvPr id="34" name="Picture 33" descr="A close-up of a white circle&#10;&#10;Description automatically generated">
                  <a:extLst>
                    <a:ext uri="{FF2B5EF4-FFF2-40B4-BE49-F238E27FC236}">
                      <a16:creationId xmlns:a16="http://schemas.microsoft.com/office/drawing/2014/main" id="{5080F2A4-3B9C-3089-C439-536135B7660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3942217" y="7562348"/>
                  <a:ext cx="1372823" cy="1472891"/>
                </a:xfrm>
                <a:prstGeom prst="ellipse">
                  <a:avLst/>
                </a:prstGeom>
                <a:ln>
                  <a:solidFill>
                    <a:schemeClr val="tx1"/>
                  </a:solidFill>
                  <a:prstDash val="sysDot"/>
                </a:ln>
              </p:spPr>
            </p:pic>
            <p:cxnSp>
              <p:nvCxnSpPr>
                <p:cNvPr id="35" name="Straight Connector 34">
                  <a:extLst>
                    <a:ext uri="{FF2B5EF4-FFF2-40B4-BE49-F238E27FC236}">
                      <a16:creationId xmlns:a16="http://schemas.microsoft.com/office/drawing/2014/main" id="{A870CA02-F744-BC71-0220-1AA1C8C129CB}"/>
                    </a:ext>
                  </a:extLst>
                </p:cNvPr>
                <p:cNvCxnSpPr>
                  <a:cxnSpLocks/>
                  <a:endCxn id="34" idx="4"/>
                </p:cNvCxnSpPr>
                <p:nvPr/>
              </p:nvCxnSpPr>
              <p:spPr>
                <a:xfrm flipV="1">
                  <a:off x="3682783" y="8298790"/>
                  <a:ext cx="209398" cy="2436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333D458-80DF-89E8-5B6D-5816019D1720}"/>
                    </a:ext>
                  </a:extLst>
                </p:cNvPr>
                <p:cNvCxnSpPr>
                  <a:cxnSpLocks/>
                </p:cNvCxnSpPr>
                <p:nvPr/>
              </p:nvCxnSpPr>
              <p:spPr>
                <a:xfrm>
                  <a:off x="3530168" y="8699696"/>
                  <a:ext cx="921339" cy="858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3" name="Picture 32">
                <a:extLst>
                  <a:ext uri="{FF2B5EF4-FFF2-40B4-BE49-F238E27FC236}">
                    <a16:creationId xmlns:a16="http://schemas.microsoft.com/office/drawing/2014/main" id="{40E16153-B087-E686-3123-ECE23F3DA11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5400000">
                <a:off x="6198541" y="5000726"/>
                <a:ext cx="1096900" cy="1045202"/>
              </a:xfrm>
              <a:prstGeom prst="rect">
                <a:avLst/>
              </a:prstGeom>
              <a:ln>
                <a:noFill/>
              </a:ln>
              <a:effectLst/>
            </p:spPr>
          </p:pic>
        </p:grpSp>
        <p:pic>
          <p:nvPicPr>
            <p:cNvPr id="18" name="Picture 17" descr="A close up of a monkey's leg&#10;&#10;Description automatically generated">
              <a:extLst>
                <a:ext uri="{FF2B5EF4-FFF2-40B4-BE49-F238E27FC236}">
                  <a16:creationId xmlns:a16="http://schemas.microsoft.com/office/drawing/2014/main" id="{D946135C-CDCE-6D89-E158-7757BB1C12D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rot="5400000">
              <a:off x="2567861" y="5369663"/>
              <a:ext cx="2160802" cy="142764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TextBox 19">
              <a:extLst>
                <a:ext uri="{FF2B5EF4-FFF2-40B4-BE49-F238E27FC236}">
                  <a16:creationId xmlns:a16="http://schemas.microsoft.com/office/drawing/2014/main" id="{0A7493CF-40A8-29CD-FE97-18EC89DAE44A}"/>
                </a:ext>
              </a:extLst>
            </p:cNvPr>
            <p:cNvSpPr txBox="1"/>
            <p:nvPr/>
          </p:nvSpPr>
          <p:spPr>
            <a:xfrm>
              <a:off x="906558" y="4494771"/>
              <a:ext cx="6896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1. RP</a:t>
              </a:r>
            </a:p>
          </p:txBody>
        </p:sp>
        <p:sp>
          <p:nvSpPr>
            <p:cNvPr id="23" name="TextBox 22">
              <a:extLst>
                <a:ext uri="{FF2B5EF4-FFF2-40B4-BE49-F238E27FC236}">
                  <a16:creationId xmlns:a16="http://schemas.microsoft.com/office/drawing/2014/main" id="{EA1B5B77-61A6-A375-6014-CDC7C32DA35F}"/>
                </a:ext>
              </a:extLst>
            </p:cNvPr>
            <p:cNvSpPr txBox="1"/>
            <p:nvPr/>
          </p:nvSpPr>
          <p:spPr>
            <a:xfrm>
              <a:off x="2500203" y="4501388"/>
              <a:ext cx="165451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2. Metritis</a:t>
              </a:r>
            </a:p>
          </p:txBody>
        </p:sp>
        <p:sp>
          <p:nvSpPr>
            <p:cNvPr id="28" name="TextBox 27">
              <a:extLst>
                <a:ext uri="{FF2B5EF4-FFF2-40B4-BE49-F238E27FC236}">
                  <a16:creationId xmlns:a16="http://schemas.microsoft.com/office/drawing/2014/main" id="{12AD5D07-0709-65F6-30D8-FC13261B8AC4}"/>
                </a:ext>
              </a:extLst>
            </p:cNvPr>
            <p:cNvSpPr txBox="1"/>
            <p:nvPr/>
          </p:nvSpPr>
          <p:spPr>
            <a:xfrm>
              <a:off x="4917761" y="4500970"/>
              <a:ext cx="85632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3. PVD</a:t>
              </a:r>
            </a:p>
          </p:txBody>
        </p:sp>
        <p:sp>
          <p:nvSpPr>
            <p:cNvPr id="31" name="TextBox 30">
              <a:extLst>
                <a:ext uri="{FF2B5EF4-FFF2-40B4-BE49-F238E27FC236}">
                  <a16:creationId xmlns:a16="http://schemas.microsoft.com/office/drawing/2014/main" id="{1F9311B3-E090-33B3-43B2-070B81F7A02E}"/>
                </a:ext>
              </a:extLst>
            </p:cNvPr>
            <p:cNvSpPr txBox="1"/>
            <p:nvPr/>
          </p:nvSpPr>
          <p:spPr>
            <a:xfrm>
              <a:off x="6644685" y="4497259"/>
              <a:ext cx="2662844" cy="7154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4. Endometritis (cytology)</a:t>
              </a:r>
            </a:p>
          </p:txBody>
        </p:sp>
      </p:grpSp>
      <p:pic>
        <p:nvPicPr>
          <p:cNvPr id="38" name="Picture 37">
            <a:extLst>
              <a:ext uri="{FF2B5EF4-FFF2-40B4-BE49-F238E27FC236}">
                <a16:creationId xmlns:a16="http://schemas.microsoft.com/office/drawing/2014/main" id="{0E6C1E58-2DCE-21C6-E12D-E7CE0DE5DD95}"/>
              </a:ext>
            </a:extLst>
          </p:cNvPr>
          <p:cNvPicPr>
            <a:picLocks noChangeAspect="1"/>
          </p:cNvPicPr>
          <p:nvPr/>
        </p:nvPicPr>
        <p:blipFill>
          <a:blip r:embed="rId9"/>
          <a:stretch>
            <a:fillRect/>
          </a:stretch>
        </p:blipFill>
        <p:spPr>
          <a:xfrm>
            <a:off x="6878264" y="1478913"/>
            <a:ext cx="5142153" cy="3568193"/>
          </a:xfrm>
          <a:prstGeom prst="rect">
            <a:avLst/>
          </a:prstGeom>
          <a:ln>
            <a:solidFill>
              <a:schemeClr val="tx1"/>
            </a:solidFill>
          </a:ln>
        </p:spPr>
      </p:pic>
    </p:spTree>
    <p:extLst>
      <p:ext uri="{BB962C8B-B14F-4D97-AF65-F5344CB8AC3E}">
        <p14:creationId xmlns:p14="http://schemas.microsoft.com/office/powerpoint/2010/main" val="127156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88D3B-0A0C-D2BA-CC70-849296B0559E}"/>
              </a:ext>
            </a:extLst>
          </p:cNvPr>
          <p:cNvSpPr>
            <a:spLocks noGrp="1"/>
          </p:cNvSpPr>
          <p:nvPr>
            <p:ph type="title"/>
          </p:nvPr>
        </p:nvSpPr>
        <p:spPr/>
        <p:txBody>
          <a:bodyPr/>
          <a:lstStyle/>
          <a:p>
            <a:endParaRPr lang="en-US" b="1">
              <a:solidFill>
                <a:schemeClr val="accent5">
                  <a:lumMod val="75000"/>
                </a:schemeClr>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
        <p:nvSpPr>
          <p:cNvPr id="3" name="Text Placeholder 2">
            <a:extLst>
              <a:ext uri="{FF2B5EF4-FFF2-40B4-BE49-F238E27FC236}">
                <a16:creationId xmlns:a16="http://schemas.microsoft.com/office/drawing/2014/main" id="{AF3E68B4-C512-7B52-4B4C-C67870BC1B7C}"/>
              </a:ext>
            </a:extLst>
          </p:cNvPr>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Fixable problems</a:t>
            </a:r>
          </a:p>
        </p:txBody>
      </p:sp>
      <p:sp>
        <p:nvSpPr>
          <p:cNvPr id="4" name="Content Placeholder 3">
            <a:extLst>
              <a:ext uri="{FF2B5EF4-FFF2-40B4-BE49-F238E27FC236}">
                <a16:creationId xmlns:a16="http://schemas.microsoft.com/office/drawing/2014/main" id="{2DAB8660-034D-8C4B-AD1B-D1B18A53B5F3}"/>
              </a:ext>
            </a:extLst>
          </p:cNvPr>
          <p:cNvSpPr>
            <a:spLocks noGrp="1"/>
          </p:cNvSpPr>
          <p:nvPr>
            <p:ph sz="half" idx="2"/>
          </p:nvPr>
        </p:nvSpPr>
        <p:spPr/>
        <p:txBody>
          <a:bodyPr/>
          <a:lstStyle/>
          <a:p>
            <a:r>
              <a:rPr lang="en-US" dirty="0">
                <a:latin typeface="Segoe UI" panose="020B0502040204020203" pitchFamily="34" charset="0"/>
                <a:cs typeface="Segoe UI" panose="020B0502040204020203" pitchFamily="34" charset="0"/>
              </a:rPr>
              <a:t>Metritis</a:t>
            </a:r>
          </a:p>
          <a:p>
            <a:r>
              <a:rPr lang="en-US" dirty="0">
                <a:latin typeface="Segoe UI" panose="020B0502040204020203" pitchFamily="34" charset="0"/>
                <a:cs typeface="Segoe UI" panose="020B0502040204020203" pitchFamily="34" charset="0"/>
              </a:rPr>
              <a:t>Early-stage lameness</a:t>
            </a:r>
          </a:p>
          <a:p>
            <a:r>
              <a:rPr lang="en-US" dirty="0">
                <a:latin typeface="Segoe UI" panose="020B0502040204020203" pitchFamily="34" charset="0"/>
                <a:cs typeface="Segoe UI" panose="020B0502040204020203" pitchFamily="34" charset="0"/>
              </a:rPr>
              <a:t>Some first cases of mastitis</a:t>
            </a:r>
          </a:p>
          <a:p>
            <a:r>
              <a:rPr lang="en-US" dirty="0">
                <a:solidFill>
                  <a:schemeClr val="bg1">
                    <a:lumMod val="50000"/>
                  </a:schemeClr>
                </a:solidFill>
                <a:latin typeface="Segoe UI" panose="020B0502040204020203" pitchFamily="34" charset="0"/>
                <a:cs typeface="Segoe UI" panose="020B0502040204020203" pitchFamily="34" charset="0"/>
              </a:rPr>
              <a:t>Purulent vaginal discharge (PVD)</a:t>
            </a:r>
          </a:p>
        </p:txBody>
      </p:sp>
      <p:sp>
        <p:nvSpPr>
          <p:cNvPr id="5" name="Text Placeholder 4">
            <a:extLst>
              <a:ext uri="{FF2B5EF4-FFF2-40B4-BE49-F238E27FC236}">
                <a16:creationId xmlns:a16="http://schemas.microsoft.com/office/drawing/2014/main" id="{AF198C67-34BC-8C70-1BD0-4C2983F05E20}"/>
              </a:ext>
            </a:extLst>
          </p:cNvPr>
          <p:cNvSpPr>
            <a:spLocks noGrp="1"/>
          </p:cNvSpPr>
          <p:nvPr>
            <p:ph type="body" sz="quarter" idx="3"/>
          </p:nvPr>
        </p:nvSpPr>
        <p:spPr/>
        <p:txBody>
          <a:bodyPr/>
          <a:lstStyle/>
          <a:p>
            <a:r>
              <a:rPr lang="en-US" dirty="0">
                <a:latin typeface="Segoe UI" panose="020B0502040204020203" pitchFamily="34" charset="0"/>
                <a:cs typeface="Segoe UI" panose="020B0502040204020203" pitchFamily="34" charset="0"/>
              </a:rPr>
              <a:t>Currently ± unfixable problems</a:t>
            </a:r>
          </a:p>
        </p:txBody>
      </p:sp>
      <p:sp>
        <p:nvSpPr>
          <p:cNvPr id="6" name="Content Placeholder 5">
            <a:extLst>
              <a:ext uri="{FF2B5EF4-FFF2-40B4-BE49-F238E27FC236}">
                <a16:creationId xmlns:a16="http://schemas.microsoft.com/office/drawing/2014/main" id="{782C7357-4A46-F12C-1AB4-A8F1F2270E53}"/>
              </a:ext>
            </a:extLst>
          </p:cNvPr>
          <p:cNvSpPr>
            <a:spLocks noGrp="1"/>
          </p:cNvSpPr>
          <p:nvPr>
            <p:ph sz="quarter" idx="4"/>
          </p:nvPr>
        </p:nvSpPr>
        <p:spPr/>
        <p:txBody>
          <a:bodyPr/>
          <a:lstStyle/>
          <a:p>
            <a:r>
              <a:rPr lang="en-US" dirty="0">
                <a:latin typeface="Segoe UI" panose="020B0502040204020203" pitchFamily="34" charset="0"/>
                <a:cs typeface="Segoe UI" panose="020B0502040204020203" pitchFamily="34" charset="0"/>
              </a:rPr>
              <a:t>Chronic mastitis</a:t>
            </a:r>
          </a:p>
          <a:p>
            <a:pPr lvl="1"/>
            <a:r>
              <a:rPr lang="en-US" dirty="0">
                <a:latin typeface="Segoe UI" panose="020B0502040204020203" pitchFamily="34" charset="0"/>
                <a:cs typeface="Segoe UI" panose="020B0502040204020203" pitchFamily="34" charset="0"/>
              </a:rPr>
              <a:t>Mycoplasma, </a:t>
            </a:r>
            <a:r>
              <a:rPr lang="en-US" dirty="0" err="1">
                <a:latin typeface="Segoe UI" panose="020B0502040204020203" pitchFamily="34" charset="0"/>
                <a:cs typeface="Segoe UI" panose="020B0502040204020203" pitchFamily="34" charset="0"/>
              </a:rPr>
              <a:t>Prototheca</a:t>
            </a:r>
            <a:r>
              <a:rPr lang="en-US" dirty="0">
                <a:latin typeface="Segoe UI" panose="020B0502040204020203" pitchFamily="34" charset="0"/>
                <a:cs typeface="Segoe UI" panose="020B0502040204020203" pitchFamily="34" charset="0"/>
              </a:rPr>
              <a:t>, Klebsiella (?) mastitis</a:t>
            </a:r>
          </a:p>
          <a:p>
            <a:r>
              <a:rPr lang="en-US" dirty="0">
                <a:latin typeface="Segoe UI" panose="020B0502040204020203" pitchFamily="34" charset="0"/>
                <a:cs typeface="Segoe UI" panose="020B0502040204020203" pitchFamily="34" charset="0"/>
              </a:rPr>
              <a:t>Chronic lameness</a:t>
            </a:r>
          </a:p>
          <a:p>
            <a:r>
              <a:rPr lang="en-US" dirty="0" err="1">
                <a:latin typeface="Segoe UI" panose="020B0502040204020203" pitchFamily="34" charset="0"/>
                <a:cs typeface="Segoe UI" panose="020B0502040204020203" pitchFamily="34" charset="0"/>
              </a:rPr>
              <a:t>Johne’s</a:t>
            </a:r>
            <a:r>
              <a:rPr lang="en-US" dirty="0">
                <a:latin typeface="Segoe UI" panose="020B0502040204020203" pitchFamily="34" charset="0"/>
                <a:cs typeface="Segoe UI" panose="020B0502040204020203" pitchFamily="34" charset="0"/>
              </a:rPr>
              <a:t> disease</a:t>
            </a:r>
          </a:p>
          <a:p>
            <a:r>
              <a:rPr lang="en-US" dirty="0">
                <a:latin typeface="Segoe UI" panose="020B0502040204020203" pitchFamily="34" charset="0"/>
                <a:cs typeface="Segoe UI" panose="020B0502040204020203" pitchFamily="34" charset="0"/>
              </a:rPr>
              <a:t>Leukosis</a:t>
            </a:r>
          </a:p>
          <a:p>
            <a:r>
              <a:rPr lang="en-US" dirty="0">
                <a:latin typeface="Segoe UI" panose="020B0502040204020203" pitchFamily="34" charset="0"/>
                <a:cs typeface="Segoe UI" panose="020B0502040204020203" pitchFamily="34" charset="0"/>
              </a:rPr>
              <a:t>Endometritis</a:t>
            </a:r>
          </a:p>
        </p:txBody>
      </p:sp>
    </p:spTree>
    <p:extLst>
      <p:ext uri="{BB962C8B-B14F-4D97-AF65-F5344CB8AC3E}">
        <p14:creationId xmlns:p14="http://schemas.microsoft.com/office/powerpoint/2010/main" val="451740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04F89-229E-FBF7-2461-6DE475EFD9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44FAE9-EFFD-AC68-BF10-4DAFB50B19AD}"/>
              </a:ext>
            </a:extLst>
          </p:cNvPr>
          <p:cNvSpPr>
            <a:spLocks noGrp="1"/>
          </p:cNvSpPr>
          <p:nvPr>
            <p:ph type="title"/>
          </p:nvPr>
        </p:nvSpPr>
        <p:spPr/>
        <p:txBody>
          <a:bodyPr/>
          <a:lstStyle/>
          <a:p>
            <a:r>
              <a:rPr lang="en-US" b="1" dirty="0">
                <a:solidFill>
                  <a:srgbClr val="0070C0"/>
                </a:solidFill>
                <a:latin typeface="Segoe UI" panose="020B0502040204020203" pitchFamily="34" charset="0"/>
                <a:cs typeface="Segoe UI" panose="020B0502040204020203" pitchFamily="34" charset="0"/>
              </a:rPr>
              <a:t>Premises</a:t>
            </a:r>
          </a:p>
        </p:txBody>
      </p:sp>
      <p:sp>
        <p:nvSpPr>
          <p:cNvPr id="3" name="Content Placeholder 2">
            <a:extLst>
              <a:ext uri="{FF2B5EF4-FFF2-40B4-BE49-F238E27FC236}">
                <a16:creationId xmlns:a16="http://schemas.microsoft.com/office/drawing/2014/main" id="{49F772A3-3280-D1E1-6E16-A0392525F00A}"/>
              </a:ext>
            </a:extLst>
          </p:cNvPr>
          <p:cNvSpPr>
            <a:spLocks noGrp="1"/>
          </p:cNvSpPr>
          <p:nvPr>
            <p:ph idx="1"/>
          </p:nvPr>
        </p:nvSpPr>
        <p:spPr/>
        <p:txBody>
          <a:bodyPr/>
          <a:lstStyle/>
          <a:p>
            <a:r>
              <a:rPr lang="en-US" dirty="0">
                <a:latin typeface="Segoe UI" panose="020B0502040204020203" pitchFamily="34" charset="0"/>
                <a:cs typeface="Segoe UI" panose="020B0502040204020203" pitchFamily="34" charset="0"/>
              </a:rPr>
              <a:t>Culling is an economic decision*. Sell a cow when her net present value is &lt; an available replacement animal</a:t>
            </a:r>
          </a:p>
          <a:p>
            <a:pPr lvl="1"/>
            <a:r>
              <a:rPr lang="en-US" dirty="0">
                <a:latin typeface="Segoe UI" panose="020B0502040204020203" pitchFamily="34" charset="0"/>
                <a:cs typeface="Segoe UI" panose="020B0502040204020203" pitchFamily="34" charset="0"/>
              </a:rPr>
              <a:t>* Or a decision to override economic rationale</a:t>
            </a:r>
          </a:p>
          <a:p>
            <a:pPr lvl="1"/>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Poor health will reduce productive lifespan, but longevity is a poor measure of health or welfare</a:t>
            </a:r>
          </a:p>
          <a:p>
            <a:r>
              <a:rPr lang="en-US" dirty="0">
                <a:latin typeface="Segoe UI" panose="020B0502040204020203" pitchFamily="34" charset="0"/>
                <a:cs typeface="Segoe UI" panose="020B0502040204020203" pitchFamily="34" charset="0"/>
              </a:rPr>
              <a:t>Ethics and social license require quality of life for cows, not quantity</a:t>
            </a:r>
          </a:p>
          <a:p>
            <a:r>
              <a:rPr lang="en-US" dirty="0">
                <a:latin typeface="Segoe UI" panose="020B0502040204020203" pitchFamily="34" charset="0"/>
                <a:cs typeface="Segoe UI" panose="020B0502040204020203" pitchFamily="34" charset="0"/>
              </a:rPr>
              <a:t>‘Metabolic athletes’ live demanding, not distressed lives</a:t>
            </a:r>
          </a:p>
        </p:txBody>
      </p:sp>
    </p:spTree>
    <p:extLst>
      <p:ext uri="{BB962C8B-B14F-4D97-AF65-F5344CB8AC3E}">
        <p14:creationId xmlns:p14="http://schemas.microsoft.com/office/powerpoint/2010/main" val="23979340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81164-0E90-F200-D7E6-FC02E173CDDC}"/>
              </a:ext>
            </a:extLst>
          </p:cNvPr>
          <p:cNvSpPr>
            <a:spLocks noGrp="1"/>
          </p:cNvSpPr>
          <p:nvPr>
            <p:ph type="title"/>
          </p:nvPr>
        </p:nvSpPr>
        <p:spPr/>
        <p:txBody>
          <a:bodyPr/>
          <a:lstStyle/>
          <a:p>
            <a:r>
              <a:rPr lang="en-US" b="1" dirty="0">
                <a:solidFill>
                  <a:schemeClr val="accent5"/>
                </a:solidFill>
                <a:latin typeface="Segoe UI" panose="020B0502040204020203" pitchFamily="34" charset="0"/>
                <a:cs typeface="Segoe UI" panose="020B0502040204020203" pitchFamily="34" charset="0"/>
              </a:rPr>
              <a:t>Conclusions</a:t>
            </a:r>
          </a:p>
        </p:txBody>
      </p:sp>
      <p:sp>
        <p:nvSpPr>
          <p:cNvPr id="3" name="Content Placeholder 2">
            <a:extLst>
              <a:ext uri="{FF2B5EF4-FFF2-40B4-BE49-F238E27FC236}">
                <a16:creationId xmlns:a16="http://schemas.microsoft.com/office/drawing/2014/main" id="{C66F06B2-2D75-5849-489D-BDA4A4F699FB}"/>
              </a:ext>
            </a:extLst>
          </p:cNvPr>
          <p:cNvSpPr>
            <a:spLocks noGrp="1"/>
          </p:cNvSpPr>
          <p:nvPr>
            <p:ph idx="1"/>
          </p:nvPr>
        </p:nvSpPr>
        <p:spPr/>
        <p:txBody>
          <a:bodyPr>
            <a:normAutofit lnSpcReduction="10000"/>
          </a:bodyPr>
          <a:lstStyle/>
          <a:p>
            <a:r>
              <a:rPr lang="en-US" dirty="0">
                <a:latin typeface="Segoe UI" panose="020B0502040204020203" pitchFamily="34" charset="0"/>
                <a:cs typeface="Segoe UI" panose="020B0502040204020203" pitchFamily="34" charset="0"/>
              </a:rPr>
              <a:t>There are not enough large, validated, comprehensive datasets to fully disentangle the effects of health disorders on milk yield and culling</a:t>
            </a:r>
          </a:p>
          <a:p>
            <a:pPr lvl="1"/>
            <a:r>
              <a:rPr lang="en-US" dirty="0"/>
              <a:t>Harder than it sounds. Reliable, standardized, complete health data are limiting.</a:t>
            </a:r>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Milk price, heifer supply and price, and beef price confound these relationships</a:t>
            </a:r>
          </a:p>
          <a:p>
            <a:r>
              <a:rPr lang="en-US" dirty="0">
                <a:latin typeface="Segoe UI" panose="020B0502040204020203" pitchFamily="34" charset="0"/>
                <a:cs typeface="Segoe UI" panose="020B0502040204020203" pitchFamily="34" charset="0"/>
              </a:rPr>
              <a:t>Prevention of disease is a primary goal</a:t>
            </a:r>
          </a:p>
          <a:p>
            <a:r>
              <a:rPr lang="en-US" dirty="0">
                <a:latin typeface="Segoe UI" panose="020B0502040204020203" pitchFamily="34" charset="0"/>
                <a:cs typeface="Segoe UI" panose="020B0502040204020203" pitchFamily="34" charset="0"/>
              </a:rPr>
              <a:t>Lameness and mastitis are likely main contributors to erosion of profitable lifespan at the herd level</a:t>
            </a:r>
          </a:p>
          <a:p>
            <a:pPr lvl="1"/>
            <a:r>
              <a:rPr lang="en-US" dirty="0">
                <a:latin typeface="Segoe UI" panose="020B0502040204020203" pitchFamily="34" charset="0"/>
                <a:cs typeface="Segoe UI" panose="020B0502040204020203" pitchFamily="34" charset="0"/>
              </a:rPr>
              <a:t>Importance = % cows affected * impact per case</a:t>
            </a:r>
          </a:p>
        </p:txBody>
      </p:sp>
    </p:spTree>
    <p:extLst>
      <p:ext uri="{BB962C8B-B14F-4D97-AF65-F5344CB8AC3E}">
        <p14:creationId xmlns:p14="http://schemas.microsoft.com/office/powerpoint/2010/main" val="14779576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54ED1-8BFB-F8DB-B4F5-3E1CD5BAE784}"/>
              </a:ext>
            </a:extLst>
          </p:cNvPr>
          <p:cNvSpPr>
            <a:spLocks noGrp="1"/>
          </p:cNvSpPr>
          <p:nvPr>
            <p:ph type="title"/>
          </p:nvPr>
        </p:nvSpPr>
        <p:spPr/>
        <p:txBody>
          <a:bodyPr/>
          <a:lstStyle/>
          <a:p>
            <a:r>
              <a:rPr lang="en-US" dirty="0"/>
              <a:t>Ahead…?</a:t>
            </a:r>
          </a:p>
        </p:txBody>
      </p:sp>
      <p:sp>
        <p:nvSpPr>
          <p:cNvPr id="3" name="Content Placeholder 2">
            <a:extLst>
              <a:ext uri="{FF2B5EF4-FFF2-40B4-BE49-F238E27FC236}">
                <a16:creationId xmlns:a16="http://schemas.microsoft.com/office/drawing/2014/main" id="{DA39567B-67BF-0FD7-FACF-414CE940666F}"/>
              </a:ext>
            </a:extLst>
          </p:cNvPr>
          <p:cNvSpPr>
            <a:spLocks noGrp="1"/>
          </p:cNvSpPr>
          <p:nvPr>
            <p:ph idx="1"/>
          </p:nvPr>
        </p:nvSpPr>
        <p:spPr/>
        <p:txBody>
          <a:bodyPr/>
          <a:lstStyle/>
          <a:p>
            <a:r>
              <a:rPr lang="en-US" dirty="0"/>
              <a:t>“Resilience” phenotype? </a:t>
            </a:r>
          </a:p>
          <a:p>
            <a:r>
              <a:rPr lang="en-US" dirty="0"/>
              <a:t>Recovery from health disorders </a:t>
            </a:r>
          </a:p>
          <a:p>
            <a:r>
              <a:rPr lang="en-US" dirty="0"/>
              <a:t>Many models on optimal lifespan or herd structure don’t consider the risk of health problems associated with calving</a:t>
            </a:r>
          </a:p>
          <a:p>
            <a:r>
              <a:rPr lang="en-US" dirty="0"/>
              <a:t>Best Management Practices reduce many risks at calving</a:t>
            </a:r>
          </a:p>
          <a:p>
            <a:r>
              <a:rPr lang="en-US" dirty="0"/>
              <a:t>Disease risk should not dictate planned lifespan or herd structure</a:t>
            </a:r>
          </a:p>
          <a:p>
            <a:r>
              <a:rPr lang="en-US" dirty="0"/>
              <a:t>Social science/behavioral economics investigation of culling decision making</a:t>
            </a:r>
          </a:p>
          <a:p>
            <a:endParaRPr lang="en-US" dirty="0"/>
          </a:p>
        </p:txBody>
      </p:sp>
    </p:spTree>
    <p:extLst>
      <p:ext uri="{BB962C8B-B14F-4D97-AF65-F5344CB8AC3E}">
        <p14:creationId xmlns:p14="http://schemas.microsoft.com/office/powerpoint/2010/main" val="12968542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When do you want cows to be pregnant?</a:t>
            </a:r>
          </a:p>
        </p:txBody>
      </p:sp>
      <p:sp>
        <p:nvSpPr>
          <p:cNvPr id="3" name="Text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32364902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show me the money cow"/>
          <p:cNvPicPr>
            <a:picLocks noChangeAspect="1" noChangeArrowheads="1"/>
          </p:cNvPicPr>
          <p:nvPr/>
        </p:nvPicPr>
        <p:blipFill>
          <a:blip r:embed="rId2" cstate="print">
            <a:extLst>
              <a:ext uri="{28A0092B-C50C-407E-A947-70E740481C1C}">
                <a14:useLocalDpi xmlns:a14="http://schemas.microsoft.com/office/drawing/2010/main" val="0"/>
              </a:ext>
            </a:extLst>
          </a:blip>
          <a:srcRect t="11429"/>
          <a:stretch>
            <a:fillRect/>
          </a:stretch>
        </p:blipFill>
        <p:spPr bwMode="auto">
          <a:xfrm>
            <a:off x="8335964" y="0"/>
            <a:ext cx="2332037" cy="2362200"/>
          </a:xfrm>
          <a:prstGeom prst="rect">
            <a:avLst/>
          </a:prstGeom>
          <a:noFill/>
          <a:extLst>
            <a:ext uri="{909E8E84-426E-40DD-AFC4-6F175D3DCCD1}">
              <a14:hiddenFill xmlns:a14="http://schemas.microsoft.com/office/drawing/2010/main">
                <a:solidFill>
                  <a:srgbClr val="FFFFFF"/>
                </a:solidFill>
              </a14:hiddenFill>
            </a:ext>
          </a:extLst>
        </p:spPr>
      </p:pic>
      <p:sp>
        <p:nvSpPr>
          <p:cNvPr id="52227" name="Rectangle 3"/>
          <p:cNvSpPr>
            <a:spLocks noGrp="1" noChangeArrowheads="1"/>
          </p:cNvSpPr>
          <p:nvPr>
            <p:ph type="title"/>
          </p:nvPr>
        </p:nvSpPr>
        <p:spPr>
          <a:xfrm>
            <a:off x="838200" y="365125"/>
            <a:ext cx="7316585" cy="1325563"/>
          </a:xfrm>
        </p:spPr>
        <p:txBody>
          <a:bodyPr>
            <a:normAutofit fontScale="90000"/>
          </a:bodyPr>
          <a:lstStyle/>
          <a:p>
            <a:pPr algn="l"/>
            <a:r>
              <a:rPr lang="en-CA" altLang="en-US" dirty="0"/>
              <a:t>Ways to lose money </a:t>
            </a:r>
            <a:br>
              <a:rPr lang="en-CA" altLang="en-US" dirty="0"/>
            </a:br>
            <a:r>
              <a:rPr lang="en-CA" altLang="en-US" dirty="0"/>
              <a:t>on reproduction – Simplistic view</a:t>
            </a:r>
            <a:endParaRPr lang="en-GB" altLang="en-US" dirty="0"/>
          </a:p>
        </p:txBody>
      </p:sp>
      <p:sp>
        <p:nvSpPr>
          <p:cNvPr id="52228" name="Rectangle 4"/>
          <p:cNvSpPr>
            <a:spLocks noGrp="1" noChangeArrowheads="1"/>
          </p:cNvSpPr>
          <p:nvPr>
            <p:ph idx="1"/>
          </p:nvPr>
        </p:nvSpPr>
        <p:spPr>
          <a:xfrm>
            <a:off x="522317" y="2506662"/>
            <a:ext cx="10515600" cy="3578254"/>
          </a:xfrm>
        </p:spPr>
        <p:txBody>
          <a:bodyPr/>
          <a:lstStyle/>
          <a:p>
            <a:pPr>
              <a:lnSpc>
                <a:spcPct val="90000"/>
              </a:lnSpc>
            </a:pPr>
            <a:r>
              <a:rPr lang="en-CA" altLang="en-US" b="1" dirty="0"/>
              <a:t>Opportunity cost of days open past ~100-120 DIM</a:t>
            </a:r>
          </a:p>
          <a:p>
            <a:pPr lvl="1">
              <a:lnSpc>
                <a:spcPct val="90000"/>
              </a:lnSpc>
            </a:pPr>
            <a:r>
              <a:rPr lang="en-CA" altLang="en-US" dirty="0"/>
              <a:t>Forgone profit from not having cows spend more of their lifetime in the most profitable part of the lactation curve</a:t>
            </a:r>
          </a:p>
          <a:p>
            <a:pPr lvl="1">
              <a:lnSpc>
                <a:spcPct val="90000"/>
              </a:lnSpc>
            </a:pPr>
            <a:r>
              <a:rPr lang="en-CA" altLang="en-US" u="sng" dirty="0"/>
              <a:t>Approximately</a:t>
            </a:r>
            <a:r>
              <a:rPr lang="en-CA" altLang="en-US" dirty="0"/>
              <a:t> $1-4 cow/day &gt;100 DIM</a:t>
            </a:r>
          </a:p>
          <a:p>
            <a:pPr>
              <a:lnSpc>
                <a:spcPct val="90000"/>
              </a:lnSpc>
            </a:pPr>
            <a:r>
              <a:rPr lang="en-CA" altLang="en-US" b="1" dirty="0"/>
              <a:t>Culling of otherwise profitable cows due to inability to get them pregnant</a:t>
            </a:r>
          </a:p>
          <a:p>
            <a:pPr lvl="1">
              <a:lnSpc>
                <a:spcPct val="90000"/>
              </a:lnSpc>
            </a:pPr>
            <a:r>
              <a:rPr lang="en-CA" altLang="en-US" dirty="0"/>
              <a:t>=[(Cost of new heifer – cull price) </a:t>
            </a:r>
            <a:r>
              <a:rPr lang="en-CA" altLang="en-US" dirty="0">
                <a:sym typeface="Symbol" panose="05050102010706020507" pitchFamily="18" charset="2"/>
              </a:rPr>
              <a:t> remaining proportion of expected herd life]</a:t>
            </a:r>
            <a:endParaRPr lang="en-GB" altLang="en-US" dirty="0"/>
          </a:p>
        </p:txBody>
      </p:sp>
    </p:spTree>
    <p:extLst>
      <p:ext uri="{BB962C8B-B14F-4D97-AF65-F5344CB8AC3E}">
        <p14:creationId xmlns:p14="http://schemas.microsoft.com/office/powerpoint/2010/main" val="987980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7AB4CECF-C165-8585-6EC8-BD1AC6DEC00B}"/>
              </a:ext>
            </a:extLst>
          </p:cNvPr>
          <p:cNvSpPr>
            <a:spLocks noGrp="1" noChangeArrowheads="1"/>
          </p:cNvSpPr>
          <p:nvPr>
            <p:ph type="body" idx="1"/>
          </p:nvPr>
        </p:nvSpPr>
        <p:spPr>
          <a:xfrm>
            <a:off x="2209800" y="762000"/>
            <a:ext cx="7772400" cy="5486400"/>
          </a:xfrm>
        </p:spPr>
        <p:txBody>
          <a:bodyPr/>
          <a:lstStyle/>
          <a:p>
            <a:pPr algn="ctr">
              <a:lnSpc>
                <a:spcPct val="90000"/>
              </a:lnSpc>
              <a:buFontTx/>
              <a:buNone/>
            </a:pPr>
            <a:r>
              <a:rPr lang="en-CA" altLang="en-US" sz="8800">
                <a:latin typeface="Comic Sans MS" panose="030F0702030302020204" pitchFamily="66" charset="0"/>
              </a:rPr>
              <a:t>GET PREGNANT OR </a:t>
            </a:r>
          </a:p>
          <a:p>
            <a:pPr algn="ctr">
              <a:lnSpc>
                <a:spcPct val="90000"/>
              </a:lnSpc>
              <a:buFontTx/>
              <a:buNone/>
            </a:pPr>
            <a:r>
              <a:rPr lang="en-CA" altLang="en-US" sz="8800">
                <a:latin typeface="Comic Sans MS" panose="030F0702030302020204" pitchFamily="66" charset="0"/>
              </a:rPr>
              <a:t>DIE</a:t>
            </a:r>
            <a:endParaRPr lang="en-GB" altLang="en-US" sz="8800">
              <a:latin typeface="Comic Sans MS" panose="030F0702030302020204" pitchFamily="66"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en-US"/>
              <a:t>Where does the money go?</a:t>
            </a:r>
          </a:p>
        </p:txBody>
      </p:sp>
      <p:sp>
        <p:nvSpPr>
          <p:cNvPr id="84995" name="Rectangle 3"/>
          <p:cNvSpPr>
            <a:spLocks noGrp="1" noChangeArrowheads="1"/>
          </p:cNvSpPr>
          <p:nvPr>
            <p:ph sz="half" idx="1"/>
          </p:nvPr>
        </p:nvSpPr>
        <p:spPr/>
        <p:txBody>
          <a:bodyPr/>
          <a:lstStyle/>
          <a:p>
            <a:r>
              <a:rPr lang="en-US" altLang="en-US"/>
              <a:t>Semen</a:t>
            </a:r>
          </a:p>
          <a:p>
            <a:r>
              <a:rPr lang="en-US" altLang="en-US"/>
              <a:t>Labour</a:t>
            </a:r>
          </a:p>
          <a:p>
            <a:r>
              <a:rPr lang="en-US" altLang="en-US"/>
              <a:t>Drugs</a:t>
            </a:r>
          </a:p>
          <a:p>
            <a:r>
              <a:rPr lang="en-US" altLang="en-US"/>
              <a:t>Vet</a:t>
            </a:r>
          </a:p>
          <a:p>
            <a:r>
              <a:rPr lang="en-US" altLang="en-US"/>
              <a:t>Culling</a:t>
            </a:r>
          </a:p>
          <a:p>
            <a:r>
              <a:rPr lang="en-US" altLang="en-US" b="1">
                <a:solidFill>
                  <a:srgbClr val="000066"/>
                </a:solidFill>
                <a:effectLst>
                  <a:outerShdw blurRad="38100" dist="38100" dir="2700000" algn="tl">
                    <a:srgbClr val="C0C0C0"/>
                  </a:outerShdw>
                </a:effectLst>
              </a:rPr>
              <a:t>*MILK cheque*</a:t>
            </a:r>
          </a:p>
          <a:p>
            <a:pPr>
              <a:buFontTx/>
              <a:buNone/>
            </a:pPr>
            <a:r>
              <a:rPr lang="en-US" altLang="en-US" b="1">
                <a:solidFill>
                  <a:srgbClr val="FF0000"/>
                </a:solidFill>
                <a:effectLst>
                  <a:outerShdw blurRad="38100" dist="38100" dir="2700000" algn="tl">
                    <a:srgbClr val="C0C0C0"/>
                  </a:outerShdw>
                </a:effectLst>
              </a:rPr>
              <a:t>Opportunity cost</a:t>
            </a:r>
          </a:p>
        </p:txBody>
      </p:sp>
      <p:sp>
        <p:nvSpPr>
          <p:cNvPr id="2" name="Content Placeholder 1">
            <a:extLst>
              <a:ext uri="{FF2B5EF4-FFF2-40B4-BE49-F238E27FC236}">
                <a16:creationId xmlns:a16="http://schemas.microsoft.com/office/drawing/2014/main" id="{84B49467-CABF-FFAC-6490-5E0EC1C1AC53}"/>
              </a:ext>
            </a:extLst>
          </p:cNvPr>
          <p:cNvSpPr>
            <a:spLocks noGrp="1"/>
          </p:cNvSpPr>
          <p:nvPr>
            <p:ph sz="half" idx="2"/>
          </p:nvPr>
        </p:nvSpPr>
        <p:spPr/>
        <p:txBody>
          <a:bodyPr/>
          <a:lstStyle/>
          <a:p>
            <a:endParaRPr lang="en-US"/>
          </a:p>
        </p:txBody>
      </p:sp>
      <p:pic>
        <p:nvPicPr>
          <p:cNvPr id="84996" name="Picture 4" descr="milktruck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524000"/>
            <a:ext cx="4008438"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95153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reeform 2"/>
          <p:cNvSpPr>
            <a:spLocks/>
          </p:cNvSpPr>
          <p:nvPr/>
        </p:nvSpPr>
        <p:spPr bwMode="auto">
          <a:xfrm>
            <a:off x="2819400" y="990600"/>
            <a:ext cx="6705600" cy="3454400"/>
          </a:xfrm>
          <a:custGeom>
            <a:avLst/>
            <a:gdLst>
              <a:gd name="T0" fmla="*/ 0 w 4608"/>
              <a:gd name="T1" fmla="*/ 1936 h 2032"/>
              <a:gd name="T2" fmla="*/ 1056 w 4608"/>
              <a:gd name="T3" fmla="*/ 16 h 2032"/>
              <a:gd name="T4" fmla="*/ 4608 w 4608"/>
              <a:gd name="T5" fmla="*/ 2032 h 2032"/>
            </a:gdLst>
            <a:ahLst/>
            <a:cxnLst>
              <a:cxn ang="0">
                <a:pos x="T0" y="T1"/>
              </a:cxn>
              <a:cxn ang="0">
                <a:pos x="T2" y="T3"/>
              </a:cxn>
              <a:cxn ang="0">
                <a:pos x="T4" y="T5"/>
              </a:cxn>
            </a:cxnLst>
            <a:rect l="0" t="0" r="r" b="b"/>
            <a:pathLst>
              <a:path w="4608" h="2032">
                <a:moveTo>
                  <a:pt x="0" y="1936"/>
                </a:moveTo>
                <a:cubicBezTo>
                  <a:pt x="144" y="968"/>
                  <a:pt x="288" y="0"/>
                  <a:pt x="1056" y="16"/>
                </a:cubicBezTo>
                <a:cubicBezTo>
                  <a:pt x="1824" y="32"/>
                  <a:pt x="3776" y="1560"/>
                  <a:pt x="4608" y="2032"/>
                </a:cubicBezTo>
              </a:path>
            </a:pathLst>
          </a:custGeom>
          <a:noFill/>
          <a:ln w="635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03" name="Line 3"/>
          <p:cNvSpPr>
            <a:spLocks noChangeShapeType="1"/>
          </p:cNvSpPr>
          <p:nvPr/>
        </p:nvSpPr>
        <p:spPr bwMode="auto">
          <a:xfrm>
            <a:off x="2667000" y="457200"/>
            <a:ext cx="0" cy="4419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04" name="Line 4"/>
          <p:cNvSpPr>
            <a:spLocks noChangeShapeType="1"/>
          </p:cNvSpPr>
          <p:nvPr/>
        </p:nvSpPr>
        <p:spPr bwMode="auto">
          <a:xfrm>
            <a:off x="2667000" y="4876800"/>
            <a:ext cx="777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05" name="Text Box 5"/>
          <p:cNvSpPr txBox="1">
            <a:spLocks noChangeArrowheads="1"/>
          </p:cNvSpPr>
          <p:nvPr/>
        </p:nvSpPr>
        <p:spPr bwMode="auto">
          <a:xfrm>
            <a:off x="5029200" y="4953000"/>
            <a:ext cx="14798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rPr>
              <a:t>Days in Milk</a:t>
            </a:r>
          </a:p>
        </p:txBody>
      </p:sp>
      <p:sp>
        <p:nvSpPr>
          <p:cNvPr id="51206" name="Rectangle 6"/>
          <p:cNvSpPr>
            <a:spLocks noGrp="1" noChangeArrowheads="1"/>
          </p:cNvSpPr>
          <p:nvPr>
            <p:ph type="title"/>
          </p:nvPr>
        </p:nvSpPr>
        <p:spPr>
          <a:xfrm>
            <a:off x="2286000" y="-304800"/>
            <a:ext cx="7772400" cy="1143000"/>
          </a:xfrm>
        </p:spPr>
        <p:txBody>
          <a:bodyPr/>
          <a:lstStyle/>
          <a:p>
            <a:r>
              <a:rPr lang="en-US" altLang="en-US"/>
              <a:t>Dairy Cow Lactation Curve</a:t>
            </a:r>
          </a:p>
        </p:txBody>
      </p:sp>
      <p:sp>
        <p:nvSpPr>
          <p:cNvPr id="51207" name="Freeform 7"/>
          <p:cNvSpPr>
            <a:spLocks/>
          </p:cNvSpPr>
          <p:nvPr/>
        </p:nvSpPr>
        <p:spPr bwMode="auto">
          <a:xfrm>
            <a:off x="2667000" y="3048000"/>
            <a:ext cx="7620000" cy="1295400"/>
          </a:xfrm>
          <a:custGeom>
            <a:avLst/>
            <a:gdLst>
              <a:gd name="T0" fmla="*/ 0 w 4896"/>
              <a:gd name="T1" fmla="*/ 628 h 868"/>
              <a:gd name="T2" fmla="*/ 1056 w 4896"/>
              <a:gd name="T3" fmla="*/ 40 h 868"/>
              <a:gd name="T4" fmla="*/ 4896 w 4896"/>
              <a:gd name="T5" fmla="*/ 868 h 868"/>
            </a:gdLst>
            <a:ahLst/>
            <a:cxnLst>
              <a:cxn ang="0">
                <a:pos x="T0" y="T1"/>
              </a:cxn>
              <a:cxn ang="0">
                <a:pos x="T2" y="T3"/>
              </a:cxn>
              <a:cxn ang="0">
                <a:pos x="T4" y="T5"/>
              </a:cxn>
            </a:cxnLst>
            <a:rect l="0" t="0" r="r" b="b"/>
            <a:pathLst>
              <a:path w="4896" h="868">
                <a:moveTo>
                  <a:pt x="0" y="628"/>
                </a:moveTo>
                <a:cubicBezTo>
                  <a:pt x="176" y="530"/>
                  <a:pt x="240" y="0"/>
                  <a:pt x="1056" y="40"/>
                </a:cubicBezTo>
                <a:cubicBezTo>
                  <a:pt x="1872" y="80"/>
                  <a:pt x="4096" y="696"/>
                  <a:pt x="4896" y="868"/>
                </a:cubicBezTo>
              </a:path>
            </a:pathLst>
          </a:custGeom>
          <a:noFill/>
          <a:ln w="412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08" name="Text Box 8"/>
          <p:cNvSpPr txBox="1">
            <a:spLocks noChangeArrowheads="1"/>
          </p:cNvSpPr>
          <p:nvPr/>
        </p:nvSpPr>
        <p:spPr bwMode="auto">
          <a:xfrm>
            <a:off x="6003925" y="3017838"/>
            <a:ext cx="670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Comic Sans MS" panose="030F0702030302020204" pitchFamily="66" charset="0"/>
                <a:ea typeface="+mn-ea"/>
                <a:cs typeface="+mn-cs"/>
              </a:rPr>
              <a:t>Cost</a:t>
            </a:r>
            <a:endPar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09" name="Text Box 9"/>
          <p:cNvSpPr txBox="1">
            <a:spLocks noChangeArrowheads="1"/>
          </p:cNvSpPr>
          <p:nvPr/>
        </p:nvSpPr>
        <p:spPr bwMode="auto">
          <a:xfrm rot="21553721">
            <a:off x="6084297" y="1110734"/>
            <a:ext cx="10743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Comic Sans MS" panose="030F0702030302020204" pitchFamily="66" charset="0"/>
                <a:ea typeface="+mn-ea"/>
                <a:cs typeface="+mn-cs"/>
              </a:rPr>
              <a:t>Revenue</a:t>
            </a:r>
            <a:endParaRPr kumimoji="0" lang="en-US" altLang="en-US"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51210" name="Line 10"/>
          <p:cNvSpPr>
            <a:spLocks noChangeShapeType="1"/>
          </p:cNvSpPr>
          <p:nvPr/>
        </p:nvSpPr>
        <p:spPr bwMode="auto">
          <a:xfrm flipV="1">
            <a:off x="4495800" y="1143000"/>
            <a:ext cx="0" cy="1905000"/>
          </a:xfrm>
          <a:prstGeom prst="line">
            <a:avLst/>
          </a:prstGeom>
          <a:noFill/>
          <a:ln w="254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11" name="Text Box 11"/>
          <p:cNvSpPr txBox="1">
            <a:spLocks noChangeArrowheads="1"/>
          </p:cNvSpPr>
          <p:nvPr/>
        </p:nvSpPr>
        <p:spPr bwMode="auto">
          <a:xfrm>
            <a:off x="4572001" y="1752600"/>
            <a:ext cx="83067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Comic Sans MS" panose="030F0702030302020204" pitchFamily="66" charset="0"/>
                <a:ea typeface="+mn-ea"/>
                <a:cs typeface="+mn-cs"/>
              </a:rPr>
              <a:t>Profit</a:t>
            </a:r>
            <a:endPar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12" name="Text Box 12"/>
          <p:cNvSpPr txBox="1">
            <a:spLocks noChangeArrowheads="1"/>
          </p:cNvSpPr>
          <p:nvPr/>
        </p:nvSpPr>
        <p:spPr bwMode="auto">
          <a:xfrm>
            <a:off x="673339" y="5243941"/>
            <a:ext cx="10631966" cy="156966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The objective is to optimize profit/slot/year by maximizing the proportion of a cow’s life in the most profitable stage of lactation</a:t>
            </a:r>
            <a:endParaRPr kumimoji="0" lang="en-CA" alt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218638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CA" altLang="en-US"/>
              <a:t>Show me the money</a:t>
            </a:r>
          </a:p>
        </p:txBody>
      </p:sp>
      <p:sp>
        <p:nvSpPr>
          <p:cNvPr id="55299" name="Rectangle 3"/>
          <p:cNvSpPr>
            <a:spLocks noGrp="1" noChangeArrowheads="1"/>
          </p:cNvSpPr>
          <p:nvPr>
            <p:ph idx="1"/>
          </p:nvPr>
        </p:nvSpPr>
        <p:spPr/>
        <p:txBody>
          <a:bodyPr/>
          <a:lstStyle/>
          <a:p>
            <a:pPr>
              <a:lnSpc>
                <a:spcPct val="80000"/>
              </a:lnSpc>
            </a:pPr>
            <a:r>
              <a:rPr lang="en-CA" altLang="en-US"/>
              <a:t>Payback comes from </a:t>
            </a:r>
          </a:p>
          <a:p>
            <a:pPr lvl="1">
              <a:lnSpc>
                <a:spcPct val="80000"/>
              </a:lnSpc>
            </a:pPr>
            <a:r>
              <a:rPr lang="en-CA" altLang="en-US" sz="3600"/>
              <a:t>1) Marginal milk</a:t>
            </a:r>
          </a:p>
          <a:p>
            <a:pPr lvl="2">
              <a:lnSpc>
                <a:spcPct val="80000"/>
              </a:lnSpc>
            </a:pPr>
            <a:r>
              <a:rPr lang="en-CA" altLang="en-US"/>
              <a:t>= a more productive, nearer-peak cow filling the average slot on the farm</a:t>
            </a:r>
          </a:p>
          <a:p>
            <a:pPr lvl="2">
              <a:lnSpc>
                <a:spcPct val="80000"/>
              </a:lnSpc>
            </a:pPr>
            <a:r>
              <a:rPr lang="en-CA" altLang="en-US"/>
              <a:t>Reflected in lower herd DIM and increased milk/d per cow in the herd (in fact, more milk per slot)</a:t>
            </a:r>
          </a:p>
          <a:p>
            <a:pPr lvl="1">
              <a:lnSpc>
                <a:spcPct val="80000"/>
              </a:lnSpc>
            </a:pPr>
            <a:r>
              <a:rPr lang="en-CA" altLang="en-US" sz="1600"/>
              <a:t>2) More selective culling – as more pregnant cows are produced, tail-end producers can be removed, contributing to more milk per slot as herd distribution shifts </a:t>
            </a:r>
          </a:p>
          <a:p>
            <a:pPr lvl="1">
              <a:lnSpc>
                <a:spcPct val="80000"/>
              </a:lnSpc>
            </a:pPr>
            <a:r>
              <a:rPr lang="en-CA" altLang="en-US" sz="1600"/>
              <a:t>3) More heifer calves</a:t>
            </a:r>
          </a:p>
          <a:p>
            <a:pPr lvl="1">
              <a:lnSpc>
                <a:spcPct val="80000"/>
              </a:lnSpc>
            </a:pPr>
            <a:r>
              <a:rPr lang="en-CA" altLang="en-US" sz="1600"/>
              <a:t>4) Fewer long-DOPN fat cows in 1-group TMR herds </a:t>
            </a:r>
            <a:r>
              <a:rPr lang="en-CA" altLang="en-US" sz="1600">
                <a:sym typeface="Wingdings" panose="05000000000000000000" pitchFamily="2" charset="2"/>
              </a:rPr>
              <a:t> better transition</a:t>
            </a:r>
          </a:p>
          <a:p>
            <a:pPr>
              <a:lnSpc>
                <a:spcPct val="80000"/>
              </a:lnSpc>
            </a:pPr>
            <a:r>
              <a:rPr lang="en-CA" altLang="en-US"/>
              <a:t>When pregnancy rate increases, </a:t>
            </a:r>
          </a:p>
          <a:p>
            <a:pPr lvl="1">
              <a:lnSpc>
                <a:spcPct val="80000"/>
              </a:lnSpc>
            </a:pPr>
            <a:r>
              <a:rPr lang="en-CA" altLang="en-US"/>
              <a:t>Cows spend more of their life in early lactation</a:t>
            </a:r>
          </a:p>
          <a:p>
            <a:pPr lvl="1">
              <a:lnSpc>
                <a:spcPct val="80000"/>
              </a:lnSpc>
            </a:pPr>
            <a:r>
              <a:rPr lang="en-CA" altLang="en-US"/>
              <a:t>Replacement is likely to be more optimum as to which cows are replaced and when</a:t>
            </a:r>
          </a:p>
        </p:txBody>
      </p:sp>
    </p:spTree>
    <p:extLst>
      <p:ext uri="{BB962C8B-B14F-4D97-AF65-F5344CB8AC3E}">
        <p14:creationId xmlns:p14="http://schemas.microsoft.com/office/powerpoint/2010/main" val="26931793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VWP principles</a:t>
            </a:r>
          </a:p>
        </p:txBody>
      </p:sp>
      <p:sp>
        <p:nvSpPr>
          <p:cNvPr id="3" name="Content Placeholder 2"/>
          <p:cNvSpPr>
            <a:spLocks noGrp="1"/>
          </p:cNvSpPr>
          <p:nvPr>
            <p:ph idx="1"/>
          </p:nvPr>
        </p:nvSpPr>
        <p:spPr>
          <a:xfrm>
            <a:off x="838200" y="1411356"/>
            <a:ext cx="10515600" cy="5317435"/>
          </a:xfrm>
        </p:spPr>
        <p:txBody>
          <a:bodyPr>
            <a:normAutofit fontScale="85000" lnSpcReduction="20000"/>
          </a:bodyPr>
          <a:lstStyle/>
          <a:p>
            <a:r>
              <a:rPr lang="en-CA" dirty="0"/>
              <a:t>Economic optimum has been to have cows get pregnant between ~ 80 and 125 DIM based on maximizing lifetime profit</a:t>
            </a:r>
          </a:p>
          <a:p>
            <a:pPr lvl="1"/>
            <a:r>
              <a:rPr lang="en-CA" dirty="0"/>
              <a:t>Most time spent near peak</a:t>
            </a:r>
          </a:p>
          <a:p>
            <a:pPr lvl="1"/>
            <a:r>
              <a:rPr lang="en-CA" dirty="0"/>
              <a:t>Optimize profit per ‘slot’ per year</a:t>
            </a:r>
          </a:p>
          <a:p>
            <a:r>
              <a:rPr lang="en-CA" dirty="0"/>
              <a:t>Lower end set by biology (and management – transition health)</a:t>
            </a:r>
          </a:p>
          <a:p>
            <a:r>
              <a:rPr lang="en-CA" dirty="0"/>
              <a:t>Upper end set by economics - Depends on:</a:t>
            </a:r>
          </a:p>
          <a:p>
            <a:pPr lvl="1"/>
            <a:r>
              <a:rPr lang="en-CA" dirty="0"/>
              <a:t>Milk price</a:t>
            </a:r>
          </a:p>
          <a:p>
            <a:pPr lvl="1"/>
            <a:r>
              <a:rPr lang="en-CA" dirty="0"/>
              <a:t>Milk yield</a:t>
            </a:r>
          </a:p>
          <a:p>
            <a:pPr lvl="1"/>
            <a:r>
              <a:rPr lang="en-CA" dirty="0"/>
              <a:t>Persistency</a:t>
            </a:r>
          </a:p>
          <a:p>
            <a:pPr lvl="1"/>
            <a:r>
              <a:rPr lang="en-CA" dirty="0"/>
              <a:t>Insemination rate and probability of pregnancy/AI</a:t>
            </a:r>
          </a:p>
          <a:p>
            <a:pPr lvl="1"/>
            <a:r>
              <a:rPr lang="en-CA" dirty="0"/>
              <a:t>Health risk at calving</a:t>
            </a:r>
          </a:p>
          <a:p>
            <a:pPr lvl="1"/>
            <a:r>
              <a:rPr lang="en-CA" dirty="0"/>
              <a:t>Calf value</a:t>
            </a:r>
          </a:p>
          <a:p>
            <a:r>
              <a:rPr lang="en-CA" dirty="0"/>
              <a:t>Practice set by low efficiency of insemination and low probability of pregnancy/AI</a:t>
            </a:r>
          </a:p>
          <a:p>
            <a:r>
              <a:rPr lang="en-CA" dirty="0"/>
              <a:t>Does that change if “100%” of cows are bred by a deadline?</a:t>
            </a:r>
          </a:p>
          <a:p>
            <a:pPr lvl="1"/>
            <a:r>
              <a:rPr lang="en-CA" dirty="0"/>
              <a:t>With up to 50% (?) P/AI?</a:t>
            </a:r>
          </a:p>
        </p:txBody>
      </p:sp>
      <p:sp>
        <p:nvSpPr>
          <p:cNvPr id="4" name="TextBox 3">
            <a:extLst>
              <a:ext uri="{FF2B5EF4-FFF2-40B4-BE49-F238E27FC236}">
                <a16:creationId xmlns:a16="http://schemas.microsoft.com/office/drawing/2014/main" id="{6CB7E7F3-7E11-D5D8-F482-A62616DEDB11}"/>
              </a:ext>
            </a:extLst>
          </p:cNvPr>
          <p:cNvSpPr txBox="1"/>
          <p:nvPr/>
        </p:nvSpPr>
        <p:spPr>
          <a:xfrm>
            <a:off x="7315201" y="2917768"/>
            <a:ext cx="4771504" cy="2031325"/>
          </a:xfrm>
          <a:prstGeom prst="rect">
            <a:avLst/>
          </a:prstGeom>
          <a:solidFill>
            <a:schemeClr val="accent4">
              <a:lumMod val="20000"/>
              <a:lumOff val="80000"/>
            </a:schemeClr>
          </a:solidFill>
          <a:ln w="28575">
            <a:solidFill>
              <a:schemeClr val="accent1"/>
            </a:solidFill>
          </a:ln>
        </p:spPr>
        <p:txBody>
          <a:bodyPr wrap="square" rtlCol="0">
            <a:spAutoFit/>
          </a:bodyPr>
          <a:lstStyle/>
          <a:p>
            <a:r>
              <a:rPr lang="en-US" dirty="0"/>
              <a:t>Controlled trial in NY (</a:t>
            </a:r>
            <a:r>
              <a:rPr lang="en-US" dirty="0" err="1"/>
              <a:t>Stangaferro</a:t>
            </a:r>
            <a:r>
              <a:rPr lang="en-US" dirty="0"/>
              <a:t> et al 2018)</a:t>
            </a:r>
          </a:p>
          <a:p>
            <a:r>
              <a:rPr lang="en-US" dirty="0"/>
              <a:t>2426 cows – Double </a:t>
            </a:r>
            <a:r>
              <a:rPr lang="en-US" dirty="0" err="1"/>
              <a:t>Ovsynch</a:t>
            </a:r>
            <a:r>
              <a:rPr lang="en-US" dirty="0"/>
              <a:t> then ED and </a:t>
            </a:r>
            <a:r>
              <a:rPr lang="en-US" dirty="0" err="1"/>
              <a:t>ReSynch</a:t>
            </a:r>
            <a:endParaRPr lang="en-US" dirty="0"/>
          </a:p>
          <a:p>
            <a:r>
              <a:rPr lang="en-US" dirty="0"/>
              <a:t>First AI at 60 or 88 DIM</a:t>
            </a:r>
          </a:p>
          <a:p>
            <a:pPr marL="285750" indent="-285750">
              <a:buFont typeface="Wingdings" panose="05000000000000000000" pitchFamily="2" charset="2"/>
              <a:buChar char="à"/>
            </a:pPr>
            <a:r>
              <a:rPr lang="en-US" dirty="0">
                <a:sym typeface="Wingdings" panose="05000000000000000000" pitchFamily="2" charset="2"/>
              </a:rPr>
              <a:t>Minimal $ differences over 18 months</a:t>
            </a:r>
          </a:p>
          <a:p>
            <a:pPr marL="285750" indent="-285750">
              <a:buFont typeface="Wingdings" panose="05000000000000000000" pitchFamily="2" charset="2"/>
              <a:buChar char="à"/>
            </a:pPr>
            <a:r>
              <a:rPr lang="en-US" dirty="0">
                <a:sym typeface="Wingdings" panose="05000000000000000000" pitchFamily="2" charset="2"/>
              </a:rPr>
              <a:t>Slightly favors 88 d VWP in </a:t>
            </a:r>
            <a:r>
              <a:rPr lang="en-US" dirty="0" err="1">
                <a:sym typeface="Wingdings" panose="05000000000000000000" pitchFamily="2" charset="2"/>
              </a:rPr>
              <a:t>Lact</a:t>
            </a:r>
            <a:r>
              <a:rPr lang="en-US" dirty="0">
                <a:sym typeface="Wingdings" panose="05000000000000000000" pitchFamily="2" charset="2"/>
              </a:rPr>
              <a:t>=1, 60 d in older</a:t>
            </a:r>
            <a:r>
              <a:rPr lang="en-US" dirty="0"/>
              <a:t> </a:t>
            </a:r>
          </a:p>
        </p:txBody>
      </p:sp>
    </p:spTree>
    <p:extLst>
      <p:ext uri="{BB962C8B-B14F-4D97-AF65-F5344CB8AC3E}">
        <p14:creationId xmlns:p14="http://schemas.microsoft.com/office/powerpoint/2010/main" val="7789342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53995-59A3-7754-7914-5D0C2045981B}"/>
              </a:ext>
            </a:extLst>
          </p:cNvPr>
          <p:cNvSpPr>
            <a:spLocks noGrp="1"/>
          </p:cNvSpPr>
          <p:nvPr>
            <p:ph type="title"/>
          </p:nvPr>
        </p:nvSpPr>
        <p:spPr/>
        <p:txBody>
          <a:bodyPr/>
          <a:lstStyle/>
          <a:p>
            <a:r>
              <a:rPr lang="en-US" dirty="0"/>
              <a:t>What metric(s) should be used to assess whether to extend lactation?</a:t>
            </a:r>
          </a:p>
        </p:txBody>
      </p:sp>
      <p:sp>
        <p:nvSpPr>
          <p:cNvPr id="3" name="Content Placeholder 2">
            <a:extLst>
              <a:ext uri="{FF2B5EF4-FFF2-40B4-BE49-F238E27FC236}">
                <a16:creationId xmlns:a16="http://schemas.microsoft.com/office/drawing/2014/main" id="{B8197B4A-C71B-3F4A-E1F8-31C763B12047}"/>
              </a:ext>
            </a:extLst>
          </p:cNvPr>
          <p:cNvSpPr>
            <a:spLocks noGrp="1"/>
          </p:cNvSpPr>
          <p:nvPr>
            <p:ph idx="1"/>
          </p:nvPr>
        </p:nvSpPr>
        <p:spPr/>
        <p:txBody>
          <a:bodyPr/>
          <a:lstStyle/>
          <a:p>
            <a:r>
              <a:rPr lang="en-US" dirty="0"/>
              <a:t>Milk per cow per year?</a:t>
            </a:r>
          </a:p>
          <a:p>
            <a:r>
              <a:rPr lang="en-US" dirty="0"/>
              <a:t>Milk per cow per 2 or 3 years? Expected lifetime?</a:t>
            </a:r>
          </a:p>
          <a:p>
            <a:r>
              <a:rPr lang="en-US" dirty="0"/>
              <a:t>Conception risk?</a:t>
            </a:r>
          </a:p>
          <a:p>
            <a:endParaRPr lang="en-US" dirty="0"/>
          </a:p>
        </p:txBody>
      </p:sp>
    </p:spTree>
    <p:extLst>
      <p:ext uri="{BB962C8B-B14F-4D97-AF65-F5344CB8AC3E}">
        <p14:creationId xmlns:p14="http://schemas.microsoft.com/office/powerpoint/2010/main" val="20014956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D5E91-FDAE-6D38-AE5F-2EB89E2FA6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54F2A7-BBC1-AF76-C83B-67601DE8608B}"/>
              </a:ext>
            </a:extLst>
          </p:cNvPr>
          <p:cNvSpPr>
            <a:spLocks noGrp="1"/>
          </p:cNvSpPr>
          <p:nvPr>
            <p:ph type="title"/>
          </p:nvPr>
        </p:nvSpPr>
        <p:spPr/>
        <p:txBody>
          <a:bodyPr/>
          <a:lstStyle/>
          <a:p>
            <a:r>
              <a:rPr lang="en-US" dirty="0"/>
              <a:t>What metric(s) should be used to assess whether to extend lactation?</a:t>
            </a:r>
          </a:p>
        </p:txBody>
      </p:sp>
      <p:sp>
        <p:nvSpPr>
          <p:cNvPr id="3" name="Content Placeholder 2">
            <a:extLst>
              <a:ext uri="{FF2B5EF4-FFF2-40B4-BE49-F238E27FC236}">
                <a16:creationId xmlns:a16="http://schemas.microsoft.com/office/drawing/2014/main" id="{E30B60C6-2737-F187-D3FF-DC27DA6C2107}"/>
              </a:ext>
            </a:extLst>
          </p:cNvPr>
          <p:cNvSpPr>
            <a:spLocks noGrp="1"/>
          </p:cNvSpPr>
          <p:nvPr>
            <p:ph idx="1"/>
          </p:nvPr>
        </p:nvSpPr>
        <p:spPr/>
        <p:txBody>
          <a:bodyPr>
            <a:normAutofit lnSpcReduction="10000"/>
          </a:bodyPr>
          <a:lstStyle/>
          <a:p>
            <a:r>
              <a:rPr lang="en-US" sz="3600" b="1" dirty="0"/>
              <a:t>Profit per most limiting resource</a:t>
            </a:r>
          </a:p>
          <a:p>
            <a:pPr lvl="1"/>
            <a:r>
              <a:rPr lang="en-US" dirty="0"/>
              <a:t>Per “slot”</a:t>
            </a:r>
          </a:p>
          <a:p>
            <a:pPr lvl="2"/>
            <a:r>
              <a:rPr lang="en-US" dirty="0"/>
              <a:t>Stall</a:t>
            </a:r>
          </a:p>
          <a:p>
            <a:pPr lvl="2"/>
            <a:r>
              <a:rPr lang="en-US" dirty="0"/>
              <a:t>Milking space in the </a:t>
            </a:r>
            <a:r>
              <a:rPr lang="en-US" dirty="0" err="1"/>
              <a:t>parlour</a:t>
            </a:r>
            <a:r>
              <a:rPr lang="en-US" dirty="0"/>
              <a:t> or robots</a:t>
            </a:r>
          </a:p>
          <a:p>
            <a:pPr lvl="1"/>
            <a:r>
              <a:rPr lang="en-US" dirty="0"/>
              <a:t>Per kg of quota</a:t>
            </a:r>
          </a:p>
          <a:p>
            <a:pPr lvl="1"/>
            <a:r>
              <a:rPr lang="en-US" dirty="0"/>
              <a:t>Per hectare</a:t>
            </a:r>
          </a:p>
          <a:p>
            <a:pPr lvl="1"/>
            <a:r>
              <a:rPr lang="en-US" dirty="0"/>
              <a:t>Per </a:t>
            </a:r>
            <a:r>
              <a:rPr lang="en-US" dirty="0" err="1"/>
              <a:t>tonne</a:t>
            </a:r>
            <a:r>
              <a:rPr lang="en-US" dirty="0"/>
              <a:t> of N or P</a:t>
            </a:r>
          </a:p>
          <a:p>
            <a:pPr lvl="1"/>
            <a:r>
              <a:rPr lang="en-US" dirty="0"/>
              <a:t>Per </a:t>
            </a:r>
            <a:r>
              <a:rPr lang="en-US" dirty="0" err="1"/>
              <a:t>tonne</a:t>
            </a:r>
            <a:r>
              <a:rPr lang="en-US" dirty="0"/>
              <a:t> of GHG</a:t>
            </a:r>
          </a:p>
          <a:p>
            <a:pPr lvl="1"/>
            <a:endParaRPr lang="en-US" dirty="0"/>
          </a:p>
          <a:p>
            <a:r>
              <a:rPr lang="en-US" dirty="0"/>
              <a:t>Not per cow</a:t>
            </a:r>
          </a:p>
          <a:p>
            <a:r>
              <a:rPr lang="en-US" dirty="0"/>
              <a:t>Not per insemination</a:t>
            </a:r>
          </a:p>
          <a:p>
            <a:endParaRPr lang="en-US" dirty="0"/>
          </a:p>
        </p:txBody>
      </p:sp>
    </p:spTree>
    <p:extLst>
      <p:ext uri="{BB962C8B-B14F-4D97-AF65-F5344CB8AC3E}">
        <p14:creationId xmlns:p14="http://schemas.microsoft.com/office/powerpoint/2010/main" val="496447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E5BA223-3FE2-A6B0-D274-8A89F09DAFE2}"/>
              </a:ext>
            </a:extLst>
          </p:cNvPr>
          <p:cNvSpPr>
            <a:spLocks noGrp="1" noChangeArrowheads="1"/>
          </p:cNvSpPr>
          <p:nvPr>
            <p:ph type="title"/>
          </p:nvPr>
        </p:nvSpPr>
        <p:spPr/>
        <p:txBody>
          <a:bodyPr/>
          <a:lstStyle/>
          <a:p>
            <a:endParaRPr lang="en-US" altLang="en-US"/>
          </a:p>
        </p:txBody>
      </p:sp>
      <p:sp>
        <p:nvSpPr>
          <p:cNvPr id="16390" name="Text Box 6">
            <a:extLst>
              <a:ext uri="{FF2B5EF4-FFF2-40B4-BE49-F238E27FC236}">
                <a16:creationId xmlns:a16="http://schemas.microsoft.com/office/drawing/2014/main" id="{63D80F15-164B-508F-4E73-353502A8305D}"/>
              </a:ext>
            </a:extLst>
          </p:cNvPr>
          <p:cNvSpPr txBox="1">
            <a:spLocks noGrp="1" noChangeArrowheads="1"/>
          </p:cNvSpPr>
          <p:nvPr>
            <p:ph type="body" idx="1"/>
          </p:nvPr>
        </p:nvSpPr>
        <p:spPr>
          <a:xfrm>
            <a:off x="2209800" y="762000"/>
            <a:ext cx="7772400" cy="4724400"/>
          </a:xfrm>
          <a:noFill/>
          <a:ln/>
        </p:spPr>
        <p:txBody>
          <a:bodyPr/>
          <a:lstStyle/>
          <a:p>
            <a:pPr algn="ctr">
              <a:spcBef>
                <a:spcPct val="50000"/>
              </a:spcBef>
              <a:buFontTx/>
              <a:buNone/>
            </a:pPr>
            <a:r>
              <a:rPr lang="en-CA" altLang="en-US" sz="6000" b="1">
                <a:solidFill>
                  <a:srgbClr val="FF0000"/>
                </a:solidFill>
                <a:effectLst>
                  <a:outerShdw blurRad="38100" dist="38100" dir="2700000" algn="tl">
                    <a:srgbClr val="C0C0C0"/>
                  </a:outerShdw>
                </a:effectLst>
                <a:latin typeface="Comic Sans MS" panose="030F0702030302020204" pitchFamily="66" charset="0"/>
              </a:rPr>
              <a:t>The major reproductive disease of dairy cattle is semen deficiency</a:t>
            </a:r>
            <a:endParaRPr lang="en-GB" altLang="en-US" sz="6000" b="1">
              <a:solidFill>
                <a:srgbClr val="FF0000"/>
              </a:solidFill>
              <a:effectLst>
                <a:outerShdw blurRad="38100" dist="38100" dir="2700000" algn="tl">
                  <a:srgbClr val="C0C0C0"/>
                </a:outerShdw>
              </a:effectLst>
              <a:latin typeface="Comic Sans MS" panose="030F0702030302020204"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509DDE1-C652-A67B-3FEB-7D6048E5E5A9}"/>
              </a:ext>
            </a:extLst>
          </p:cNvPr>
          <p:cNvSpPr txBox="1"/>
          <p:nvPr/>
        </p:nvSpPr>
        <p:spPr>
          <a:xfrm>
            <a:off x="3142211" y="1787236"/>
            <a:ext cx="6059978" cy="34778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0" b="1" i="0" u="none" strike="noStrike" kern="1200" cap="none" spc="0" normalizeH="0" baseline="0" noProof="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rPr>
              <a:t>Disease kills.</a:t>
            </a:r>
          </a:p>
        </p:txBody>
      </p:sp>
    </p:spTree>
    <p:extLst>
      <p:ext uri="{BB962C8B-B14F-4D97-AF65-F5344CB8AC3E}">
        <p14:creationId xmlns:p14="http://schemas.microsoft.com/office/powerpoint/2010/main" val="3415298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509DDE1-C652-A67B-3FEB-7D6048E5E5A9}"/>
              </a:ext>
            </a:extLst>
          </p:cNvPr>
          <p:cNvSpPr txBox="1"/>
          <p:nvPr/>
        </p:nvSpPr>
        <p:spPr>
          <a:xfrm>
            <a:off x="3727246" y="0"/>
            <a:ext cx="9218815" cy="5847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rPr>
              <a:t>Disease kills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rPr>
              <a:t>(sometimes).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rPr>
              <a:t>It depends…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rPr>
              <a:t>on milk and pregnancy</a:t>
            </a:r>
          </a:p>
        </p:txBody>
      </p:sp>
      <p:pic>
        <p:nvPicPr>
          <p:cNvPr id="2" name="Picture 4" descr="thinking cow B&amp;W">
            <a:extLst>
              <a:ext uri="{FF2B5EF4-FFF2-40B4-BE49-F238E27FC236}">
                <a16:creationId xmlns:a16="http://schemas.microsoft.com/office/drawing/2014/main" id="{EA6BC080-3BF2-BF91-8823-7668FDBE1AFF}"/>
              </a:ext>
            </a:extLst>
          </p:cNvPr>
          <p:cNvPicPr>
            <a:picLocks noChangeAspect="1" noChangeArrowheads="1"/>
          </p:cNvPicPr>
          <p:nvPr/>
        </p:nvPicPr>
        <p:blipFill rotWithShape="1">
          <a:blip r:embed="rId2" cstate="print"/>
          <a:srcRect l="16859" t="2254" r="10635" b="-2254"/>
          <a:stretch/>
        </p:blipFill>
        <p:spPr bwMode="auto">
          <a:xfrm>
            <a:off x="236764" y="348499"/>
            <a:ext cx="4539343" cy="6120484"/>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527611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cartoon cows&#10;&#10;Description automatically generated">
            <a:extLst>
              <a:ext uri="{FF2B5EF4-FFF2-40B4-BE49-F238E27FC236}">
                <a16:creationId xmlns:a16="http://schemas.microsoft.com/office/drawing/2014/main" id="{255FC192-20FC-73E4-A431-8E5907147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499" y="1089102"/>
            <a:ext cx="4816832" cy="3316507"/>
          </a:xfrm>
          <a:prstGeom prst="rect">
            <a:avLst/>
          </a:prstGeom>
        </p:spPr>
      </p:pic>
      <p:sp>
        <p:nvSpPr>
          <p:cNvPr id="4" name="Title 3">
            <a:extLst>
              <a:ext uri="{FF2B5EF4-FFF2-40B4-BE49-F238E27FC236}">
                <a16:creationId xmlns:a16="http://schemas.microsoft.com/office/drawing/2014/main" id="{36BDDECA-4274-0B66-FCC4-AFE04543F1EA}"/>
              </a:ext>
            </a:extLst>
          </p:cNvPr>
          <p:cNvSpPr>
            <a:spLocks noGrp="1"/>
          </p:cNvSpPr>
          <p:nvPr>
            <p:ph type="title"/>
          </p:nvPr>
        </p:nvSpPr>
        <p:spPr>
          <a:xfrm>
            <a:off x="381349" y="32616"/>
            <a:ext cx="10515600" cy="1325563"/>
          </a:xfrm>
        </p:spPr>
        <p:txBody>
          <a:bodyPr/>
          <a:lstStyle/>
          <a:p>
            <a:r>
              <a:rPr lang="en-US" b="1" dirty="0">
                <a:solidFill>
                  <a:schemeClr val="accent1"/>
                </a:solidFill>
                <a:latin typeface="Segoe UI" panose="020B0502040204020203" pitchFamily="34" charset="0"/>
                <a:cs typeface="Segoe UI" panose="020B0502040204020203" pitchFamily="34" charset="0"/>
              </a:rPr>
              <a:t>Is this the goal?</a:t>
            </a:r>
          </a:p>
        </p:txBody>
      </p:sp>
      <p:pic>
        <p:nvPicPr>
          <p:cNvPr id="6" name="Picture 5">
            <a:extLst>
              <a:ext uri="{FF2B5EF4-FFF2-40B4-BE49-F238E27FC236}">
                <a16:creationId xmlns:a16="http://schemas.microsoft.com/office/drawing/2014/main" id="{FF3199E9-BE0F-EA5C-A5C3-8F446CAF088D}"/>
              </a:ext>
            </a:extLst>
          </p:cNvPr>
          <p:cNvPicPr>
            <a:picLocks noChangeAspect="1"/>
          </p:cNvPicPr>
          <p:nvPr/>
        </p:nvPicPr>
        <p:blipFill>
          <a:blip r:embed="rId3"/>
          <a:srcRect l="18903" t="38667" r="3269" b="33091"/>
          <a:stretch/>
        </p:blipFill>
        <p:spPr>
          <a:xfrm>
            <a:off x="2407000" y="4664112"/>
            <a:ext cx="9596578" cy="2085823"/>
          </a:xfrm>
          <a:prstGeom prst="rect">
            <a:avLst/>
          </a:prstGeom>
          <a:ln>
            <a:solidFill>
              <a:schemeClr val="tx1"/>
            </a:solidFill>
          </a:ln>
        </p:spPr>
      </p:pic>
      <p:pic>
        <p:nvPicPr>
          <p:cNvPr id="8" name="Picture 7" descr="A blue and white logo&#10;&#10;Description automatically generated">
            <a:extLst>
              <a:ext uri="{FF2B5EF4-FFF2-40B4-BE49-F238E27FC236}">
                <a16:creationId xmlns:a16="http://schemas.microsoft.com/office/drawing/2014/main" id="{3D5E4EC5-CD5E-9C68-28D7-68C97BEA7C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6677" y="2706097"/>
            <a:ext cx="4893772" cy="1828764"/>
          </a:xfrm>
          <a:prstGeom prst="rect">
            <a:avLst/>
          </a:prstGeom>
        </p:spPr>
      </p:pic>
    </p:spTree>
    <p:extLst>
      <p:ext uri="{BB962C8B-B14F-4D97-AF65-F5344CB8AC3E}">
        <p14:creationId xmlns:p14="http://schemas.microsoft.com/office/powerpoint/2010/main" val="2288430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B8DD9-03B7-6C4C-8AAF-7C7CC68096F3}"/>
              </a:ext>
            </a:extLst>
          </p:cNvPr>
          <p:cNvSpPr>
            <a:spLocks noGrp="1"/>
          </p:cNvSpPr>
          <p:nvPr>
            <p:ph type="title"/>
          </p:nvPr>
        </p:nvSpPr>
        <p:spPr/>
        <p:txBody>
          <a:bodyPr/>
          <a:lstStyle/>
          <a:p>
            <a:r>
              <a:rPr lang="en-US" b="1" dirty="0">
                <a:solidFill>
                  <a:schemeClr val="accent1"/>
                </a:solidFill>
                <a:latin typeface="Segoe UI" panose="020B0502040204020203" pitchFamily="34" charset="0"/>
                <a:cs typeface="Segoe UI" panose="020B0502040204020203" pitchFamily="34" charset="0"/>
              </a:rPr>
              <a:t>What is the goal?</a:t>
            </a:r>
          </a:p>
        </p:txBody>
      </p:sp>
      <p:sp>
        <p:nvSpPr>
          <p:cNvPr id="3" name="Content Placeholder 2">
            <a:extLst>
              <a:ext uri="{FF2B5EF4-FFF2-40B4-BE49-F238E27FC236}">
                <a16:creationId xmlns:a16="http://schemas.microsoft.com/office/drawing/2014/main" id="{31B48460-C1ED-B54D-C13A-F4A2ABE0839E}"/>
              </a:ext>
            </a:extLst>
          </p:cNvPr>
          <p:cNvSpPr>
            <a:spLocks noGrp="1"/>
          </p:cNvSpPr>
          <p:nvPr>
            <p:ph idx="1"/>
          </p:nvPr>
        </p:nvSpPr>
        <p:spPr>
          <a:xfrm>
            <a:off x="356062" y="1825625"/>
            <a:ext cx="10515600" cy="4351338"/>
          </a:xfrm>
        </p:spPr>
        <p:txBody>
          <a:bodyPr>
            <a:normAutofit lnSpcReduction="10000"/>
          </a:bodyPr>
          <a:lstStyle/>
          <a:p>
            <a:r>
              <a:rPr lang="en-US" sz="3200" dirty="0">
                <a:latin typeface="Segoe UI" panose="020B0502040204020203" pitchFamily="34" charset="0"/>
                <a:cs typeface="Segoe UI" panose="020B0502040204020203" pitchFamily="34" charset="0"/>
              </a:rPr>
              <a:t>“Breaking” cows is bad because</a:t>
            </a:r>
          </a:p>
          <a:p>
            <a:pPr lvl="1"/>
            <a:r>
              <a:rPr lang="en-US" sz="2800" dirty="0">
                <a:latin typeface="Segoe UI" panose="020B0502040204020203" pitchFamily="34" charset="0"/>
                <a:cs typeface="Segoe UI" panose="020B0502040204020203" pitchFamily="34" charset="0"/>
              </a:rPr>
              <a:t>Welfare</a:t>
            </a:r>
          </a:p>
          <a:p>
            <a:pPr lvl="1"/>
            <a:r>
              <a:rPr lang="en-US" sz="2800" dirty="0">
                <a:latin typeface="Segoe UI" panose="020B0502040204020203" pitchFamily="34" charset="0"/>
                <a:cs typeface="Segoe UI" panose="020B0502040204020203" pitchFamily="34" charset="0"/>
              </a:rPr>
              <a:t>Social license</a:t>
            </a:r>
          </a:p>
          <a:p>
            <a:pPr lvl="1"/>
            <a:r>
              <a:rPr lang="en-US" sz="2800" dirty="0">
                <a:latin typeface="Segoe UI" panose="020B0502040204020203" pitchFamily="34" charset="0"/>
                <a:cs typeface="Segoe UI" panose="020B0502040204020203" pitchFamily="34" charset="0"/>
              </a:rPr>
              <a:t>It prevents realizing economic potential</a:t>
            </a:r>
          </a:p>
          <a:p>
            <a:r>
              <a:rPr lang="en-US" sz="3200" dirty="0">
                <a:latin typeface="Segoe UI" panose="020B0502040204020203" pitchFamily="34" charset="0"/>
                <a:cs typeface="Segoe UI" panose="020B0502040204020203" pitchFamily="34" charset="0"/>
              </a:rPr>
              <a:t>Quality vs quantity of life</a:t>
            </a:r>
          </a:p>
          <a:p>
            <a:r>
              <a:rPr lang="en-US" sz="3200" dirty="0">
                <a:latin typeface="Segoe UI" panose="020B0502040204020203" pitchFamily="34" charset="0"/>
                <a:cs typeface="Segoe UI" panose="020B0502040204020203" pitchFamily="34" charset="0"/>
              </a:rPr>
              <a:t>Environmental impact/GHG footprint</a:t>
            </a:r>
          </a:p>
          <a:p>
            <a:pPr lvl="2"/>
            <a:r>
              <a:rPr lang="en-US" sz="2400" dirty="0">
                <a:latin typeface="Segoe UI" panose="020B0502040204020203" pitchFamily="34" charset="0"/>
                <a:cs typeface="Segoe UI" panose="020B0502040204020203" pitchFamily="34" charset="0"/>
              </a:rPr>
              <a:t>Per cow</a:t>
            </a:r>
          </a:p>
          <a:p>
            <a:pPr lvl="2"/>
            <a:r>
              <a:rPr lang="en-US" sz="2400" dirty="0">
                <a:latin typeface="Segoe UI" panose="020B0502040204020203" pitchFamily="34" charset="0"/>
                <a:cs typeface="Segoe UI" panose="020B0502040204020203" pitchFamily="34" charset="0"/>
              </a:rPr>
              <a:t>Per acre</a:t>
            </a:r>
          </a:p>
          <a:p>
            <a:pPr lvl="2"/>
            <a:r>
              <a:rPr lang="en-US" sz="2400" dirty="0">
                <a:latin typeface="Segoe UI" panose="020B0502040204020203" pitchFamily="34" charset="0"/>
                <a:cs typeface="Segoe UI" panose="020B0502040204020203" pitchFamily="34" charset="0"/>
              </a:rPr>
              <a:t>Per calorie</a:t>
            </a:r>
          </a:p>
          <a:p>
            <a:pPr lvl="2"/>
            <a:r>
              <a:rPr lang="en-US" sz="2400" dirty="0">
                <a:latin typeface="Segoe UI" panose="020B0502040204020203" pitchFamily="34" charset="0"/>
                <a:cs typeface="Segoe UI" panose="020B0502040204020203" pitchFamily="34" charset="0"/>
              </a:rPr>
              <a:t>Per kg of protein or essential AA</a:t>
            </a:r>
          </a:p>
        </p:txBody>
      </p:sp>
      <p:pic>
        <p:nvPicPr>
          <p:cNvPr id="6" name="Picture 5" descr="A person in a hat and jacket&#10;&#10;Description automatically generated">
            <a:extLst>
              <a:ext uri="{FF2B5EF4-FFF2-40B4-BE49-F238E27FC236}">
                <a16:creationId xmlns:a16="http://schemas.microsoft.com/office/drawing/2014/main" id="{D313DF86-1341-3A05-8DA2-10271CC7D9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2549" y="3233650"/>
            <a:ext cx="3530447" cy="3530447"/>
          </a:xfrm>
          <a:prstGeom prst="rect">
            <a:avLst/>
          </a:prstGeom>
          <a:ln>
            <a:solidFill>
              <a:schemeClr val="tx1"/>
            </a:solidFill>
          </a:ln>
        </p:spPr>
      </p:pic>
      <p:sp>
        <p:nvSpPr>
          <p:cNvPr id="7" name="Speech Bubble: Oval 6">
            <a:extLst>
              <a:ext uri="{FF2B5EF4-FFF2-40B4-BE49-F238E27FC236}">
                <a16:creationId xmlns:a16="http://schemas.microsoft.com/office/drawing/2014/main" id="{1E2A00C8-BADB-9730-44B7-F3DE3A25EE2A}"/>
              </a:ext>
            </a:extLst>
          </p:cNvPr>
          <p:cNvSpPr/>
          <p:nvPr/>
        </p:nvSpPr>
        <p:spPr>
          <a:xfrm>
            <a:off x="6991004" y="1047404"/>
            <a:ext cx="2410691" cy="2381596"/>
          </a:xfrm>
          <a:prstGeom prst="wedgeEllipseCallout">
            <a:avLst>
              <a:gd name="adj1" fmla="val 74339"/>
              <a:gd name="adj2" fmla="val 8972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“Milk is the absence of stress”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66306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C517F8AB-7EB4-4AF4-9B80-3AA8E98A5386}" vid="{16A7324B-3D2F-4ABB-81D3-9E06C4C8A4E5}"/>
    </a:ext>
  </a:ext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mic Sans MS"/>
        <a:ea typeface=""/>
        <a:cs typeface="Times New Roman"/>
      </a:majorFont>
      <a:minorFont>
        <a:latin typeface="Tahoma"/>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4EF1FD1-8A9C-49D9-9789-299189ED9CC7}" vid="{BF94D25D-E5F7-4BDE-A97B-A4D96EE9BEA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SL_template</Template>
  <TotalTime>546</TotalTime>
  <Words>2220</Words>
  <Application>Microsoft Office PowerPoint</Application>
  <PresentationFormat>Widescreen</PresentationFormat>
  <Paragraphs>390</Paragraphs>
  <Slides>45</Slides>
  <Notes>2</Notes>
  <HiddenSlides>1</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45</vt:i4>
      </vt:variant>
    </vt:vector>
  </HeadingPairs>
  <TitlesOfParts>
    <vt:vector size="59" baseType="lpstr">
      <vt:lpstr>Aptos</vt:lpstr>
      <vt:lpstr>Arial</vt:lpstr>
      <vt:lpstr>Calibri</vt:lpstr>
      <vt:lpstr>Calibri Light</vt:lpstr>
      <vt:lpstr>Comic Sans MS</vt:lpstr>
      <vt:lpstr>Gill Sans MT</vt:lpstr>
      <vt:lpstr>Segoe UI</vt:lpstr>
      <vt:lpstr>Symbol</vt:lpstr>
      <vt:lpstr>Tahoma</vt:lpstr>
      <vt:lpstr>Times New Roman</vt:lpstr>
      <vt:lpstr>Wingdings</vt:lpstr>
      <vt:lpstr>Office Theme</vt:lpstr>
      <vt:lpstr>Default Design</vt:lpstr>
      <vt:lpstr>1_Office Theme</vt:lpstr>
      <vt:lpstr>Supporting and measuring healthy life for dairy cows</vt:lpstr>
      <vt:lpstr>Is greater longevity an inherently good goal for dairy cows? </vt:lpstr>
      <vt:lpstr>Reproduction and its impact on cow survival and replacement</vt:lpstr>
      <vt:lpstr>PowerPoint Presentation</vt:lpstr>
      <vt:lpstr>PowerPoint Presentation</vt:lpstr>
      <vt:lpstr>PowerPoint Presentation</vt:lpstr>
      <vt:lpstr>PowerPoint Presentation</vt:lpstr>
      <vt:lpstr>Is this the goal?</vt:lpstr>
      <vt:lpstr>What is the goal?</vt:lpstr>
      <vt:lpstr>Career enders</vt:lpstr>
      <vt:lpstr>Premises</vt:lpstr>
      <vt:lpstr>PowerPoint Presentation</vt:lpstr>
      <vt:lpstr>PowerPoint Presentation</vt:lpstr>
      <vt:lpstr>PowerPoint Presentation</vt:lpstr>
      <vt:lpstr>PowerPoint Presentation</vt:lpstr>
      <vt:lpstr>Classical associations</vt:lpstr>
      <vt:lpstr>The relationship of health with survival is complex</vt:lpstr>
      <vt:lpstr>Transition health problems are common But healthy cows have good fertility</vt:lpstr>
      <vt:lpstr>Transition health problems are common But healthy cows have good fertility</vt:lpstr>
      <vt:lpstr>PowerPoint Presentation</vt:lpstr>
      <vt:lpstr>PowerPoint Presentation</vt:lpstr>
      <vt:lpstr>PowerPoint Presentation</vt:lpstr>
      <vt:lpstr>PowerPoint Presentation</vt:lpstr>
      <vt:lpstr>Simple associations of health with culling</vt:lpstr>
      <vt:lpstr>…controlling for other variables</vt:lpstr>
      <vt:lpstr>Inferences depend on the data analyzed</vt:lpstr>
      <vt:lpstr>Transition health affects fertility even with Double Ovsynch</vt:lpstr>
      <vt:lpstr>Mechanisms of effects of reproductive disease</vt:lpstr>
      <vt:lpstr>PowerPoint Presentation</vt:lpstr>
      <vt:lpstr>PowerPoint Presentation</vt:lpstr>
      <vt:lpstr>Transition health and estrus detection</vt:lpstr>
      <vt:lpstr>PowerPoint Presentation</vt:lpstr>
      <vt:lpstr>PowerPoint Presentation</vt:lpstr>
      <vt:lpstr>PowerPoint Presentation</vt:lpstr>
      <vt:lpstr>Premises</vt:lpstr>
      <vt:lpstr>Conclusions</vt:lpstr>
      <vt:lpstr>Ahead…?</vt:lpstr>
      <vt:lpstr>When do you want cows to be pregnant?</vt:lpstr>
      <vt:lpstr>Ways to lose money  on reproduction – Simplistic view</vt:lpstr>
      <vt:lpstr>Where does the money go?</vt:lpstr>
      <vt:lpstr>Dairy Cow Lactation Curve</vt:lpstr>
      <vt:lpstr>Show me the money</vt:lpstr>
      <vt:lpstr>VWP principles</vt:lpstr>
      <vt:lpstr>What metric(s) should be used to assess whether to extend lactation?</vt:lpstr>
      <vt:lpstr>What metric(s) should be used to assess whether to extend lactation?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Stephen LeBlanc</dc:creator>
  <cp:lastModifiedBy>Stephen LeBlanc</cp:lastModifiedBy>
  <cp:revision>12</cp:revision>
  <dcterms:created xsi:type="dcterms:W3CDTF">2024-12-08T12:07:14Z</dcterms:created>
  <dcterms:modified xsi:type="dcterms:W3CDTF">2025-01-21T12:24:12Z</dcterms:modified>
</cp:coreProperties>
</file>